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59" r:id="rId3"/>
    <p:sldId id="260" r:id="rId4"/>
    <p:sldId id="261" r:id="rId5"/>
    <p:sldId id="262" r:id="rId6"/>
    <p:sldId id="263" r:id="rId7"/>
    <p:sldId id="264" r:id="rId8"/>
    <p:sldId id="265" r:id="rId9"/>
    <p:sldId id="266" r:id="rId10"/>
    <p:sldId id="267" r:id="rId11"/>
    <p:sldId id="269" r:id="rId12"/>
    <p:sldId id="271" r:id="rId13"/>
    <p:sldId id="272" r:id="rId14"/>
    <p:sldId id="273" r:id="rId15"/>
    <p:sldId id="286" r:id="rId16"/>
    <p:sldId id="287" r:id="rId17"/>
    <p:sldId id="274" r:id="rId18"/>
    <p:sldId id="275" r:id="rId19"/>
    <p:sldId id="277" r:id="rId20"/>
    <p:sldId id="278" r:id="rId21"/>
    <p:sldId id="280" r:id="rId22"/>
    <p:sldId id="281" r:id="rId23"/>
    <p:sldId id="279" r:id="rId24"/>
    <p:sldId id="283" r:id="rId25"/>
    <p:sldId id="282" r:id="rId26"/>
    <p:sldId id="284" r:id="rId27"/>
    <p:sldId id="288" r:id="rId28"/>
    <p:sldId id="285" r:id="rId29"/>
    <p:sldId id="276" r:id="rId30"/>
    <p:sldId id="290" r:id="rId31"/>
    <p:sldId id="291" r:id="rId32"/>
    <p:sldId id="289" r:id="rId33"/>
    <p:sldId id="293" r:id="rId34"/>
    <p:sldId id="292" r:id="rId35"/>
    <p:sldId id="294" r:id="rId36"/>
    <p:sldId id="295" r:id="rId37"/>
    <p:sldId id="296" r:id="rId38"/>
    <p:sldId id="297" r:id="rId39"/>
    <p:sldId id="298" r:id="rId40"/>
    <p:sldId id="299" r:id="rId41"/>
    <p:sldId id="312" r:id="rId42"/>
    <p:sldId id="309" r:id="rId43"/>
    <p:sldId id="314" r:id="rId44"/>
    <p:sldId id="313" r:id="rId45"/>
    <p:sldId id="315" r:id="rId46"/>
    <p:sldId id="316"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53" autoAdjust="0"/>
  </p:normalViewPr>
  <p:slideViewPr>
    <p:cSldViewPr snapToGrid="0">
      <p:cViewPr varScale="1">
        <p:scale>
          <a:sx n="74" d="100"/>
          <a:sy n="74" d="100"/>
        </p:scale>
        <p:origin x="-1013"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6B572-4B94-4EFA-BB42-EF1C1669411C}" type="datetimeFigureOut">
              <a:rPr lang="en-US" smtClean="0"/>
              <a:pPr/>
              <a:t>7/17/2016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069E0-26DA-438D-A4F0-8AF57FA64E44}" type="slidenum">
              <a:rPr lang="en-US" smtClean="0"/>
              <a:pPr/>
              <a:t>‹#›</a:t>
            </a:fld>
            <a:endParaRPr lang="en-US"/>
          </a:p>
        </p:txBody>
      </p:sp>
    </p:spTree>
    <p:extLst>
      <p:ext uri="{BB962C8B-B14F-4D97-AF65-F5344CB8AC3E}">
        <p14:creationId xmlns:p14="http://schemas.microsoft.com/office/powerpoint/2010/main" xmlns="" val="321142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big</a:t>
            </a:r>
            <a:r>
              <a:rPr lang="en-US" baseline="0" dirty="0" smtClean="0"/>
              <a:t> is V? It seems to be infinite.</a:t>
            </a:r>
          </a:p>
        </p:txBody>
      </p:sp>
      <p:sp>
        <p:nvSpPr>
          <p:cNvPr id="4" name="Slide Number Placeholder 3"/>
          <p:cNvSpPr>
            <a:spLocks noGrp="1"/>
          </p:cNvSpPr>
          <p:nvPr>
            <p:ph type="sldNum" sz="quarter" idx="10"/>
          </p:nvPr>
        </p:nvSpPr>
        <p:spPr/>
        <p:txBody>
          <a:bodyPr/>
          <a:lstStyle/>
          <a:p>
            <a:fld id="{696069E0-26DA-438D-A4F0-8AF57FA64E44}" type="slidenum">
              <a:rPr lang="en-US" smtClean="0"/>
              <a:pPr/>
              <a:t>6</a:t>
            </a:fld>
            <a:endParaRPr lang="en-US"/>
          </a:p>
        </p:txBody>
      </p:sp>
    </p:spTree>
    <p:extLst>
      <p:ext uri="{BB962C8B-B14F-4D97-AF65-F5344CB8AC3E}">
        <p14:creationId xmlns:p14="http://schemas.microsoft.com/office/powerpoint/2010/main" xmlns="" val="385389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38</a:t>
            </a:fld>
            <a:endParaRPr lang="en-US"/>
          </a:p>
        </p:txBody>
      </p:sp>
    </p:spTree>
    <p:extLst>
      <p:ext uri="{BB962C8B-B14F-4D97-AF65-F5344CB8AC3E}">
        <p14:creationId xmlns:p14="http://schemas.microsoft.com/office/powerpoint/2010/main" xmlns="" val="372738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39</a:t>
            </a:fld>
            <a:endParaRPr lang="en-US"/>
          </a:p>
        </p:txBody>
      </p:sp>
    </p:spTree>
    <p:extLst>
      <p:ext uri="{BB962C8B-B14F-4D97-AF65-F5344CB8AC3E}">
        <p14:creationId xmlns:p14="http://schemas.microsoft.com/office/powerpoint/2010/main" xmlns="" val="122882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40</a:t>
            </a:fld>
            <a:endParaRPr lang="en-US"/>
          </a:p>
        </p:txBody>
      </p:sp>
    </p:spTree>
    <p:extLst>
      <p:ext uri="{BB962C8B-B14F-4D97-AF65-F5344CB8AC3E}">
        <p14:creationId xmlns:p14="http://schemas.microsoft.com/office/powerpoint/2010/main" xmlns="" val="355930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41</a:t>
            </a:fld>
            <a:endParaRPr lang="en-US"/>
          </a:p>
        </p:txBody>
      </p:sp>
    </p:spTree>
    <p:extLst>
      <p:ext uri="{BB962C8B-B14F-4D97-AF65-F5344CB8AC3E}">
        <p14:creationId xmlns:p14="http://schemas.microsoft.com/office/powerpoint/2010/main" xmlns="" val="364315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42</a:t>
            </a:fld>
            <a:endParaRPr lang="en-US"/>
          </a:p>
        </p:txBody>
      </p:sp>
    </p:spTree>
    <p:extLst>
      <p:ext uri="{BB962C8B-B14F-4D97-AF65-F5344CB8AC3E}">
        <p14:creationId xmlns:p14="http://schemas.microsoft.com/office/powerpoint/2010/main" xmlns="" val="241111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43</a:t>
            </a:fld>
            <a:endParaRPr lang="en-US"/>
          </a:p>
        </p:txBody>
      </p:sp>
    </p:spTree>
    <p:extLst>
      <p:ext uri="{BB962C8B-B14F-4D97-AF65-F5344CB8AC3E}">
        <p14:creationId xmlns:p14="http://schemas.microsoft.com/office/powerpoint/2010/main" xmlns="" val="114854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An</a:t>
            </a:r>
            <a:r>
              <a:rPr lang="en-US" baseline="0" dirty="0" smtClean="0"/>
              <a:t> utterance could also conflict with a </a:t>
            </a:r>
            <a:r>
              <a:rPr lang="en-US" sz="1200" dirty="0" smtClean="0"/>
              <a:t>value default already in the context (i.e. established/assumed to be shared), or with a value default in the audience’s subjective state.</a:t>
            </a:r>
            <a:r>
              <a:rPr lang="en-US" sz="1200" baseline="0" dirty="0"/>
              <a:t> </a:t>
            </a:r>
            <a:r>
              <a:rPr lang="en-US" sz="1200" baseline="0" dirty="0" smtClean="0"/>
              <a:t>Again, there is no automatic override.</a:t>
            </a:r>
            <a:endParaRPr lang="en-US" sz="1200" dirty="0" smtClean="0"/>
          </a:p>
        </p:txBody>
      </p:sp>
      <p:sp>
        <p:nvSpPr>
          <p:cNvPr id="4" name="Slide Number Placeholder 3"/>
          <p:cNvSpPr>
            <a:spLocks noGrp="1"/>
          </p:cNvSpPr>
          <p:nvPr>
            <p:ph type="sldNum" sz="quarter" idx="10"/>
          </p:nvPr>
        </p:nvSpPr>
        <p:spPr/>
        <p:txBody>
          <a:bodyPr/>
          <a:lstStyle/>
          <a:p>
            <a:fld id="{696069E0-26DA-438D-A4F0-8AF57FA64E44}" type="slidenum">
              <a:rPr lang="en-US" smtClean="0"/>
              <a:pPr/>
              <a:t>44</a:t>
            </a:fld>
            <a:endParaRPr lang="en-US"/>
          </a:p>
        </p:txBody>
      </p:sp>
    </p:spTree>
    <p:extLst>
      <p:ext uri="{BB962C8B-B14F-4D97-AF65-F5344CB8AC3E}">
        <p14:creationId xmlns:p14="http://schemas.microsoft.com/office/powerpoint/2010/main" xmlns="" val="81622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An</a:t>
            </a:r>
            <a:r>
              <a:rPr lang="en-US" baseline="0" dirty="0" smtClean="0"/>
              <a:t> utterance could also conflict with a </a:t>
            </a:r>
            <a:r>
              <a:rPr lang="en-US" sz="1200" dirty="0" smtClean="0"/>
              <a:t>value default already in the context (i.e. established/assumed to be shared), or with a value default in the audience’s subjective state.</a:t>
            </a:r>
            <a:r>
              <a:rPr lang="en-US" sz="1200" baseline="0" dirty="0"/>
              <a:t> </a:t>
            </a:r>
            <a:r>
              <a:rPr lang="en-US" sz="1200" baseline="0" dirty="0" smtClean="0"/>
              <a:t>Again, there is no automatic override.</a:t>
            </a:r>
            <a:endParaRPr lang="en-US" sz="1200" dirty="0" smtClean="0"/>
          </a:p>
        </p:txBody>
      </p:sp>
      <p:sp>
        <p:nvSpPr>
          <p:cNvPr id="4" name="Slide Number Placeholder 3"/>
          <p:cNvSpPr>
            <a:spLocks noGrp="1"/>
          </p:cNvSpPr>
          <p:nvPr>
            <p:ph type="sldNum" sz="quarter" idx="10"/>
          </p:nvPr>
        </p:nvSpPr>
        <p:spPr/>
        <p:txBody>
          <a:bodyPr/>
          <a:lstStyle/>
          <a:p>
            <a:fld id="{696069E0-26DA-438D-A4F0-8AF57FA64E44}" type="slidenum">
              <a:rPr lang="en-US" smtClean="0"/>
              <a:pPr/>
              <a:t>45</a:t>
            </a:fld>
            <a:endParaRPr lang="en-US"/>
          </a:p>
        </p:txBody>
      </p:sp>
    </p:spTree>
    <p:extLst>
      <p:ext uri="{BB962C8B-B14F-4D97-AF65-F5344CB8AC3E}">
        <p14:creationId xmlns:p14="http://schemas.microsoft.com/office/powerpoint/2010/main" xmlns="" val="385609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An</a:t>
            </a:r>
            <a:r>
              <a:rPr lang="en-US" baseline="0" dirty="0" smtClean="0"/>
              <a:t> utterance could also conflict with a </a:t>
            </a:r>
            <a:r>
              <a:rPr lang="en-US" sz="1200" dirty="0" smtClean="0"/>
              <a:t>value default already in the context (i.e. established/assumed to be shared), or with a value default in the audience’s subjective state.</a:t>
            </a:r>
            <a:r>
              <a:rPr lang="en-US" sz="1200" baseline="0" dirty="0"/>
              <a:t> </a:t>
            </a:r>
            <a:r>
              <a:rPr lang="en-US" sz="1200" baseline="0" dirty="0" smtClean="0"/>
              <a:t>Again, there is no automatic override.</a:t>
            </a:r>
            <a:endParaRPr lang="en-US" sz="1200" dirty="0" smtClean="0"/>
          </a:p>
        </p:txBody>
      </p:sp>
      <p:sp>
        <p:nvSpPr>
          <p:cNvPr id="4" name="Slide Number Placeholder 3"/>
          <p:cNvSpPr>
            <a:spLocks noGrp="1"/>
          </p:cNvSpPr>
          <p:nvPr>
            <p:ph type="sldNum" sz="quarter" idx="10"/>
          </p:nvPr>
        </p:nvSpPr>
        <p:spPr/>
        <p:txBody>
          <a:bodyPr/>
          <a:lstStyle/>
          <a:p>
            <a:fld id="{696069E0-26DA-438D-A4F0-8AF57FA64E44}" type="slidenum">
              <a:rPr lang="en-US" smtClean="0"/>
              <a:pPr/>
              <a:t>46</a:t>
            </a:fld>
            <a:endParaRPr lang="en-US"/>
          </a:p>
        </p:txBody>
      </p:sp>
    </p:spTree>
    <p:extLst>
      <p:ext uri="{BB962C8B-B14F-4D97-AF65-F5344CB8AC3E}">
        <p14:creationId xmlns:p14="http://schemas.microsoft.com/office/powerpoint/2010/main" xmlns="" val="40261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47</a:t>
            </a:fld>
            <a:endParaRPr lang="en-US"/>
          </a:p>
        </p:txBody>
      </p:sp>
    </p:spTree>
    <p:extLst>
      <p:ext uri="{BB962C8B-B14F-4D97-AF65-F5344CB8AC3E}">
        <p14:creationId xmlns:p14="http://schemas.microsoft.com/office/powerpoint/2010/main" xmlns="" val="28834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road</a:t>
            </a:r>
            <a:r>
              <a:rPr lang="en-US" baseline="0" dirty="0" smtClean="0"/>
              <a:t> is bumpier? Why?</a:t>
            </a: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11</a:t>
            </a:fld>
            <a:endParaRPr lang="en-US"/>
          </a:p>
        </p:txBody>
      </p:sp>
    </p:spTree>
    <p:extLst>
      <p:ext uri="{BB962C8B-B14F-4D97-AF65-F5344CB8AC3E}">
        <p14:creationId xmlns:p14="http://schemas.microsoft.com/office/powerpoint/2010/main" xmlns="" val="35275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is tastier?</a:t>
            </a: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14</a:t>
            </a:fld>
            <a:endParaRPr lang="en-US"/>
          </a:p>
        </p:txBody>
      </p:sp>
    </p:spTree>
    <p:extLst>
      <p:ext uri="{BB962C8B-B14F-4D97-AF65-F5344CB8AC3E}">
        <p14:creationId xmlns:p14="http://schemas.microsoft.com/office/powerpoint/2010/main" xmlns="" val="113110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include </a:t>
            </a:r>
            <a:r>
              <a:rPr lang="en-US" dirty="0" err="1" smtClean="0"/>
              <a:t>Lasersohn</a:t>
            </a:r>
            <a:r>
              <a:rPr lang="en-US" dirty="0" smtClean="0"/>
              <a:t> (2008,</a:t>
            </a:r>
            <a:r>
              <a:rPr lang="en-US" baseline="0" dirty="0" smtClean="0"/>
              <a:t> p.4), as reported in </a:t>
            </a:r>
            <a:r>
              <a:rPr lang="en-US" baseline="0" dirty="0" err="1" smtClean="0"/>
              <a:t>Umbach</a:t>
            </a:r>
            <a:r>
              <a:rPr lang="en-US" baseline="0" dirty="0" smtClean="0"/>
              <a:t> (unpublished); and </a:t>
            </a:r>
            <a:r>
              <a:rPr lang="en-US" baseline="0" dirty="0" err="1" smtClean="0"/>
              <a:t>Solt</a:t>
            </a:r>
            <a:r>
              <a:rPr lang="en-US" baseline="0" dirty="0" smtClean="0"/>
              <a:t> (forthcoming).</a:t>
            </a: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18</a:t>
            </a:fld>
            <a:endParaRPr lang="en-US"/>
          </a:p>
        </p:txBody>
      </p:sp>
    </p:spTree>
    <p:extLst>
      <p:ext uri="{BB962C8B-B14F-4D97-AF65-F5344CB8AC3E}">
        <p14:creationId xmlns:p14="http://schemas.microsoft.com/office/powerpoint/2010/main" xmlns="" val="248617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‘good’ is not vague (unlikely), then the only possible disagreement</a:t>
            </a:r>
            <a:r>
              <a:rPr lang="en-US" baseline="0" dirty="0" smtClean="0"/>
              <a:t> goes here.</a:t>
            </a:r>
            <a:r>
              <a:rPr lang="en-US" dirty="0" smtClean="0"/>
              <a:t> </a:t>
            </a: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30</a:t>
            </a:fld>
            <a:endParaRPr lang="en-US"/>
          </a:p>
        </p:txBody>
      </p:sp>
    </p:spTree>
    <p:extLst>
      <p:ext uri="{BB962C8B-B14F-4D97-AF65-F5344CB8AC3E}">
        <p14:creationId xmlns:p14="http://schemas.microsoft.com/office/powerpoint/2010/main" xmlns="" val="167012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See:</a:t>
            </a:r>
            <a:r>
              <a:rPr lang="en-US" baseline="0" dirty="0" smtClean="0"/>
              <a:t> the internet!</a:t>
            </a:r>
          </a:p>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34</a:t>
            </a:fld>
            <a:endParaRPr lang="en-US"/>
          </a:p>
        </p:txBody>
      </p:sp>
    </p:spTree>
    <p:extLst>
      <p:ext uri="{BB962C8B-B14F-4D97-AF65-F5344CB8AC3E}">
        <p14:creationId xmlns:p14="http://schemas.microsoft.com/office/powerpoint/2010/main" xmlns="" val="345459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35</a:t>
            </a:fld>
            <a:endParaRPr lang="en-US"/>
          </a:p>
        </p:txBody>
      </p:sp>
    </p:spTree>
    <p:extLst>
      <p:ext uri="{BB962C8B-B14F-4D97-AF65-F5344CB8AC3E}">
        <p14:creationId xmlns:p14="http://schemas.microsoft.com/office/powerpoint/2010/main" xmlns="" val="308415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36</a:t>
            </a:fld>
            <a:endParaRPr lang="en-US"/>
          </a:p>
        </p:txBody>
      </p:sp>
    </p:spTree>
    <p:extLst>
      <p:ext uri="{BB962C8B-B14F-4D97-AF65-F5344CB8AC3E}">
        <p14:creationId xmlns:p14="http://schemas.microsoft.com/office/powerpoint/2010/main" xmlns="" val="321774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6069E0-26DA-438D-A4F0-8AF57FA64E44}" type="slidenum">
              <a:rPr lang="en-US" smtClean="0"/>
              <a:pPr/>
              <a:t>37</a:t>
            </a:fld>
            <a:endParaRPr lang="en-US"/>
          </a:p>
        </p:txBody>
      </p:sp>
    </p:spTree>
    <p:extLst>
      <p:ext uri="{BB962C8B-B14F-4D97-AF65-F5344CB8AC3E}">
        <p14:creationId xmlns:p14="http://schemas.microsoft.com/office/powerpoint/2010/main" xmlns="" val="51090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7B365-688A-491E-94F1-C8533E1FA7E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269816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7B365-688A-491E-94F1-C8533E1FA7E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3000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7B365-688A-491E-94F1-C8533E1FA7E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365743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7B365-688A-491E-94F1-C8533E1FA7E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94837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B7B365-688A-491E-94F1-C8533E1FA7E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331949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7B365-688A-491E-94F1-C8533E1FA7E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129974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7B365-688A-491E-94F1-C8533E1FA7EF}" type="datetimeFigureOut">
              <a:rPr lang="en-US" smtClean="0"/>
              <a:pPr/>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318911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7B365-688A-491E-94F1-C8533E1FA7EF}" type="datetimeFigureOut">
              <a:rPr lang="en-US" smtClean="0"/>
              <a:pPr/>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72796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7B365-688A-491E-94F1-C8533E1FA7EF}" type="datetimeFigureOut">
              <a:rPr lang="en-US" smtClean="0"/>
              <a:pPr/>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427150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B7B365-688A-491E-94F1-C8533E1FA7E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272931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B7B365-688A-491E-94F1-C8533E1FA7E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3651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7B365-688A-491E-94F1-C8533E1FA7EF}" type="datetimeFigureOut">
              <a:rPr lang="en-US" smtClean="0"/>
              <a:pPr/>
              <a:t>7/17/2016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59A3-39A1-4C44-8FC8-8F56B578AB95}" type="slidenum">
              <a:rPr lang="en-US" smtClean="0"/>
              <a:pPr/>
              <a:t>‹#›</a:t>
            </a:fld>
            <a:endParaRPr lang="en-US"/>
          </a:p>
        </p:txBody>
      </p:sp>
    </p:spTree>
    <p:extLst>
      <p:ext uri="{BB962C8B-B14F-4D97-AF65-F5344CB8AC3E}">
        <p14:creationId xmlns:p14="http://schemas.microsoft.com/office/powerpoint/2010/main" xmlns="" val="65327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Values</a:t>
            </a:r>
          </a:p>
          <a:p>
            <a:endParaRPr lang="en-US" sz="2800" dirty="0" smtClean="0">
              <a:cs typeface="Times New Roman" panose="02020603050405020304" pitchFamily="18" charset="0"/>
            </a:endParaRPr>
          </a:p>
          <a:p>
            <a:pPr marL="457200" indent="-457200">
              <a:buFontTx/>
              <a:buChar char="-"/>
            </a:pPr>
            <a:r>
              <a:rPr lang="en-US" sz="2800" dirty="0" smtClean="0"/>
              <a:t>Does the precedent put any constraint at all on how to decide a new case?</a:t>
            </a:r>
          </a:p>
          <a:p>
            <a:pPr marL="457200" indent="-457200">
              <a:buFontTx/>
              <a:buChar char="-"/>
            </a:pPr>
            <a:r>
              <a:rPr lang="en-US" sz="2800" dirty="0" smtClean="0"/>
              <a:t>Let’s assume that every case has some factor that differentiates it from every other case (remember, factors can be complex).</a:t>
            </a:r>
          </a:p>
          <a:p>
            <a:pPr marL="457200" indent="-457200">
              <a:buFontTx/>
              <a:buChar char="-"/>
            </a:pPr>
            <a:r>
              <a:rPr lang="en-US" sz="2800" dirty="0" smtClean="0"/>
              <a:t>It would seem we could justify either verdict by citing that idiosyncratic factor as the reason.</a:t>
            </a:r>
          </a:p>
          <a:p>
            <a:pPr marL="457200" indent="-457200">
              <a:buFontTx/>
              <a:buChar char="-"/>
            </a:pPr>
            <a:r>
              <a:rPr lang="en-US" sz="2800" dirty="0" smtClean="0"/>
              <a:t>Since the factor does not occur in the precedent, such a decision would be consistent with the precedent.</a:t>
            </a:r>
          </a:p>
          <a:p>
            <a:pPr marL="457200" indent="-457200">
              <a:buFontTx/>
              <a:buChar char="-"/>
            </a:pPr>
            <a:r>
              <a:rPr lang="en-US" sz="2800" dirty="0" smtClean="0"/>
              <a:t>Thus it is always consistent with the precedent to make either judgment; the precedent leaves open how to decide a new case.</a:t>
            </a:r>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7496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Faultless disagreement</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Faultless disagreement with this origin is not consistent with perfect precision (it is not available to </a:t>
            </a:r>
            <a:r>
              <a:rPr lang="en-US" sz="2800" dirty="0" err="1" smtClean="0">
                <a:latin typeface="Calibri" panose="020F0502020204030204" pitchFamily="34" charset="0"/>
                <a:cs typeface="Times New Roman" panose="02020603050405020304" pitchFamily="18" charset="0"/>
              </a:rPr>
              <a:t>epistemicists</a:t>
            </a:r>
            <a:r>
              <a:rPr lang="en-US" sz="2800" dirty="0" smtClean="0">
                <a:latin typeface="Calibri" panose="020F0502020204030204" pitchFamily="34" charset="0"/>
                <a:cs typeface="Times New Roman" panose="02020603050405020304" pitchFamily="18" charset="0"/>
              </a:rPr>
              <a:t>, since there is always a fact of the matter, and hence someone at fault), nor with perfect knowledge, but otherwise comes for free on the account developed so far.</a:t>
            </a:r>
          </a:p>
          <a:p>
            <a:pPr marL="457200" indent="-457200">
              <a:buFontTx/>
              <a:buChar char="-"/>
            </a:pPr>
            <a:r>
              <a:rPr lang="en-US" sz="2800" dirty="0" smtClean="0">
                <a:latin typeface="Calibri" panose="020F0502020204030204" pitchFamily="34" charset="0"/>
                <a:cs typeface="Times New Roman" panose="02020603050405020304" pitchFamily="18" charset="0"/>
              </a:rPr>
              <a:t>Interestingly, it has been recognized as an empirical phenomenon in the linguistics literature, and </a:t>
            </a:r>
            <a:r>
              <a:rPr lang="en-US" sz="2800" dirty="0">
                <a:latin typeface="Calibri" panose="020F0502020204030204" pitchFamily="34" charset="0"/>
                <a:cs typeface="Times New Roman" panose="02020603050405020304" pitchFamily="18" charset="0"/>
              </a:rPr>
              <a:t>i</a:t>
            </a:r>
            <a:r>
              <a:rPr lang="en-US" sz="2800" dirty="0" smtClean="0">
                <a:latin typeface="Calibri" panose="020F0502020204030204" pitchFamily="34" charset="0"/>
                <a:cs typeface="Times New Roman" panose="02020603050405020304" pitchFamily="18" charset="0"/>
              </a:rPr>
              <a:t>t is most expected to appear where the relationship between the category and the case vocabulary is vague.</a:t>
            </a:r>
          </a:p>
        </p:txBody>
      </p:sp>
    </p:spTree>
    <p:extLst>
      <p:ext uri="{BB962C8B-B14F-4D97-AF65-F5344CB8AC3E}">
        <p14:creationId xmlns:p14="http://schemas.microsoft.com/office/powerpoint/2010/main" xmlns="" val="100653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urvy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1funny.com/wp-content/uploads/2012/09/bumpy-roa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1413184"/>
            <a:ext cx="5761795" cy="38357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banrynator.files.wordpress.com/2013/04/a-bumpy-road-1-of-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4722" y="1413185"/>
            <a:ext cx="5773409" cy="3835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578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urvy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1funny.com/wp-content/uploads/2012/09/bumpy-r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1413184"/>
            <a:ext cx="5761795" cy="383571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keepbusy.net/pics/pic-dump-159-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3630" y="1413184"/>
            <a:ext cx="5695718" cy="38357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721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2308324"/>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This sort of faultless disagreement has been discussed much less than that involving predicates that are explicitly evaluative, such as ‘beautiful’ or ‘tasty’. </a:t>
            </a:r>
          </a:p>
        </p:txBody>
      </p:sp>
    </p:spTree>
    <p:extLst>
      <p:ext uri="{BB962C8B-B14F-4D97-AF65-F5344CB8AC3E}">
        <p14:creationId xmlns:p14="http://schemas.microsoft.com/office/powerpoint/2010/main" xmlns="" val="354912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ungryinhouston.com/wp-content/uploads/2012/11/Vegemite_marmit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8777" y="154144"/>
            <a:ext cx="6436227" cy="64362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1453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talianrenaissance.org/wp-content/uploads/Michelangelo-pieta-index-ne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935" y="1753530"/>
            <a:ext cx="6142867" cy="3532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3887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talianrenaissance.org/wp-content/uploads/Michelangelo-pieta-index-ne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935" y="1753530"/>
            <a:ext cx="6142867" cy="353214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nybooks.com/wp-content/uploads/2014/09/perl_2-0925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0911" y="1530379"/>
            <a:ext cx="5026535" cy="3978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477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There is a key difference between evaluative predicates and those that are merely vague.</a:t>
            </a:r>
          </a:p>
          <a:p>
            <a:pPr marL="457200" indent="-457200">
              <a:buFontTx/>
              <a:buChar char="-"/>
            </a:pPr>
            <a:r>
              <a:rPr lang="en-US" sz="2800" dirty="0" smtClean="0">
                <a:latin typeface="Calibri" panose="020F0502020204030204" pitchFamily="34" charset="0"/>
                <a:cs typeface="Times New Roman" panose="02020603050405020304" pitchFamily="18" charset="0"/>
              </a:rPr>
              <a:t>We can stipulate which road counts as bumpier that which, but we can’t stipulate what counts as tastier, or better, or more beautiful.</a:t>
            </a:r>
          </a:p>
          <a:p>
            <a:pPr marL="457200" indent="-457200">
              <a:buFontTx/>
              <a:buChar char="-"/>
            </a:pPr>
            <a:r>
              <a:rPr lang="en-US" sz="2800" dirty="0" smtClean="0">
                <a:latin typeface="Calibri" panose="020F0502020204030204" pitchFamily="34" charset="0"/>
                <a:cs typeface="Times New Roman" panose="02020603050405020304" pitchFamily="18" charset="0"/>
              </a:rPr>
              <a:t>This is unexpected on accounts (e.g. Barker 2013) that explain the phenomenon the same way in both cases. </a:t>
            </a:r>
          </a:p>
          <a:p>
            <a:pPr marL="457200" indent="-457200">
              <a:buFontTx/>
              <a:buChar char="-"/>
            </a:pPr>
            <a:r>
              <a:rPr lang="en-US" sz="2800" dirty="0" smtClean="0">
                <a:latin typeface="Calibri" panose="020F0502020204030204" pitchFamily="34" charset="0"/>
                <a:cs typeface="Times New Roman" panose="02020603050405020304" pitchFamily="18" charset="0"/>
              </a:rPr>
              <a:t>Barker thinks that, </a:t>
            </a:r>
            <a:r>
              <a:rPr lang="en-US" sz="2800" dirty="0"/>
              <a:t>like disagreements about </a:t>
            </a:r>
            <a:r>
              <a:rPr lang="en-US" sz="2800" dirty="0" smtClean="0"/>
              <a:t>how to rate relative bumpiness, or what height counts as </a:t>
            </a:r>
            <a:r>
              <a:rPr lang="en-US" sz="2800" i="1" dirty="0" smtClean="0"/>
              <a:t>tall</a:t>
            </a:r>
            <a:r>
              <a:rPr lang="en-US" sz="2800" dirty="0" smtClean="0"/>
              <a:t>,</a:t>
            </a:r>
            <a:r>
              <a:rPr lang="en-US" sz="2800" dirty="0" smtClean="0">
                <a:latin typeface="Calibri" panose="020F0502020204030204" pitchFamily="34" charset="0"/>
                <a:cs typeface="Times New Roman" panose="02020603050405020304" pitchFamily="18" charset="0"/>
              </a:rPr>
              <a:t> </a:t>
            </a:r>
            <a:r>
              <a:rPr lang="en-US" sz="2800" dirty="0" smtClean="0"/>
              <a:t>“disagreements </a:t>
            </a:r>
            <a:r>
              <a:rPr lang="en-US" sz="2800" dirty="0"/>
              <a:t>about taste are disagreements about the </a:t>
            </a:r>
            <a:r>
              <a:rPr lang="en-US" sz="2800" dirty="0" smtClean="0"/>
              <a:t>discourse.”</a:t>
            </a:r>
            <a:endParaRPr lang="en-US" sz="28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58242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t>But it seems to me (following Hare 1952, </a:t>
            </a:r>
            <a:r>
              <a:rPr lang="en-US" sz="2800" dirty="0" err="1" smtClean="0"/>
              <a:t>a.o.</a:t>
            </a:r>
            <a:r>
              <a:rPr lang="en-US" sz="2800" dirty="0" smtClean="0"/>
              <a:t>) that true disputes over taste directly concern the evaluation of the subject matter, rather than the meaning of the evaluative term being applied to that subject matter. </a:t>
            </a:r>
          </a:p>
          <a:p>
            <a:pPr marL="457200" indent="-457200">
              <a:buFontTx/>
              <a:buChar char="-"/>
            </a:pPr>
            <a:r>
              <a:rPr lang="en-US" sz="2800" dirty="0" smtClean="0"/>
              <a:t>They do not, therefore, concern the relative importance of factors relevant to the interpretation of a precedent.</a:t>
            </a:r>
          </a:p>
          <a:p>
            <a:pPr marL="457200" indent="-457200">
              <a:buFontTx/>
              <a:buChar char="-"/>
            </a:pPr>
            <a:r>
              <a:rPr lang="en-US" sz="2800" dirty="0" smtClean="0"/>
              <a:t>This explains why stipulation has no effect.</a:t>
            </a:r>
          </a:p>
          <a:p>
            <a:pPr marL="457200" indent="-457200">
              <a:buFontTx/>
              <a:buChar char="-"/>
            </a:pPr>
            <a:r>
              <a:rPr lang="en-US" sz="2800" dirty="0" smtClean="0"/>
              <a:t>One cannot stipulate that ‘tasty’ is to mean </a:t>
            </a:r>
            <a:r>
              <a:rPr lang="en-US" sz="2800" i="1" dirty="0" smtClean="0"/>
              <a:t>juicy</a:t>
            </a:r>
            <a:r>
              <a:rPr lang="en-US" sz="2800" dirty="0" smtClean="0"/>
              <a:t> or </a:t>
            </a:r>
            <a:r>
              <a:rPr lang="en-US" sz="2800" i="1" dirty="0" smtClean="0"/>
              <a:t>sweet</a:t>
            </a:r>
            <a:r>
              <a:rPr lang="en-US" sz="2800" dirty="0"/>
              <a:t> </a:t>
            </a:r>
            <a:r>
              <a:rPr lang="en-US" sz="2800" dirty="0" smtClean="0"/>
              <a:t>while conforming to the linguistic precedent.  </a:t>
            </a:r>
          </a:p>
        </p:txBody>
      </p:sp>
    </p:spTree>
    <p:extLst>
      <p:ext uri="{BB962C8B-B14F-4D97-AF65-F5344CB8AC3E}">
        <p14:creationId xmlns:p14="http://schemas.microsoft.com/office/powerpoint/2010/main" xmlns="" val="1009733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t>While it is possible to negotiate the meaning of evaluative predicates, this can only be done within certain bounds.</a:t>
            </a:r>
          </a:p>
          <a:p>
            <a:pPr marL="457200" indent="-457200">
              <a:buFontTx/>
              <a:buChar char="-"/>
            </a:pPr>
            <a:r>
              <a:rPr lang="en-US" sz="2800" dirty="0" smtClean="0"/>
              <a:t>For instance, if we were restaurant reviewers used to rating dishes on the same 1-7 scale according to the pleasantness of the flavor, we might disagree about what ranking, 5 or 6, qualified as </a:t>
            </a:r>
            <a:r>
              <a:rPr lang="en-US" sz="2800" i="1" dirty="0" smtClean="0"/>
              <a:t>tasty</a:t>
            </a:r>
            <a:r>
              <a:rPr lang="en-US" sz="2800" dirty="0" smtClean="0"/>
              <a:t>, and our editor might even arbitrate for us.</a:t>
            </a:r>
          </a:p>
          <a:p>
            <a:pPr marL="457200" indent="-457200">
              <a:buFontTx/>
              <a:buChar char="-"/>
            </a:pPr>
            <a:r>
              <a:rPr lang="en-US" sz="2800" dirty="0" smtClean="0"/>
              <a:t>But if I liked knockout </a:t>
            </a:r>
            <a:r>
              <a:rPr lang="en-US" sz="2800" dirty="0" err="1" smtClean="0"/>
              <a:t>flavours</a:t>
            </a:r>
            <a:r>
              <a:rPr lang="en-US" sz="2800" dirty="0" smtClean="0"/>
              <a:t> while you preferred more subtlety in the seasoning, that is not a conflict the editor could resolve by a stipulation about the meaning of ‘tasty’.</a:t>
            </a:r>
          </a:p>
        </p:txBody>
      </p:sp>
    </p:spTree>
    <p:extLst>
      <p:ext uri="{BB962C8B-B14F-4D97-AF65-F5344CB8AC3E}">
        <p14:creationId xmlns:p14="http://schemas.microsoft.com/office/powerpoint/2010/main" xmlns="" val="383076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Values</a:t>
            </a:r>
          </a:p>
          <a:p>
            <a:endParaRPr lang="en-US" sz="2800" dirty="0" smtClean="0">
              <a:cs typeface="Times New Roman" panose="02020603050405020304" pitchFamily="18" charset="0"/>
            </a:endParaRPr>
          </a:p>
          <a:p>
            <a:pPr marL="457200" indent="-457200">
              <a:buFontTx/>
              <a:buChar char="-"/>
            </a:pPr>
            <a:r>
              <a:rPr lang="en-US" sz="2800" dirty="0" smtClean="0"/>
              <a:t>David Lewis provides a nice illustration of this.</a:t>
            </a:r>
          </a:p>
          <a:p>
            <a:pPr marL="457200" indent="-457200">
              <a:buFontTx/>
              <a:buChar char="-"/>
            </a:pPr>
            <a:r>
              <a:rPr lang="en-US" sz="2800" dirty="0" smtClean="0">
                <a:latin typeface="Calibri" panose="020F0502020204030204" pitchFamily="34" charset="0"/>
                <a:cs typeface="Times New Roman" panose="02020603050405020304" pitchFamily="18" charset="0"/>
              </a:rPr>
              <a:t>Suppose A calls B; the call is cut off, and A calls back, thus establishing a precedent for any future case in which the call drops out.</a:t>
            </a:r>
          </a:p>
          <a:p>
            <a:pPr marL="457200" indent="-457200">
              <a:buFontTx/>
              <a:buChar char="-"/>
            </a:pPr>
            <a:r>
              <a:rPr lang="en-US" sz="2800" dirty="0" smtClean="0">
                <a:latin typeface="Calibri" panose="020F0502020204030204" pitchFamily="34" charset="0"/>
                <a:cs typeface="Times New Roman" panose="02020603050405020304" pitchFamily="18" charset="0"/>
              </a:rPr>
              <a:t>The next day, B calls A. Once again, the call drops out. What should they do, given the precedent?</a:t>
            </a:r>
          </a:p>
          <a:p>
            <a:pPr marL="457200" indent="-457200">
              <a:buFontTx/>
              <a:buChar char="-"/>
            </a:pPr>
            <a:r>
              <a:rPr lang="en-US" sz="2800" dirty="0" smtClean="0">
                <a:latin typeface="Calibri" panose="020F0502020204030204" pitchFamily="34" charset="0"/>
                <a:cs typeface="Times New Roman" panose="02020603050405020304" pitchFamily="18" charset="0"/>
              </a:rPr>
              <a:t>The precedent seems to underdetermine the answer. On the first occasion, A called back, so perhaps that is what should happen again.</a:t>
            </a:r>
          </a:p>
        </p:txBody>
      </p:sp>
    </p:spTree>
    <p:extLst>
      <p:ext uri="{BB962C8B-B14F-4D97-AF65-F5344CB8AC3E}">
        <p14:creationId xmlns:p14="http://schemas.microsoft.com/office/powerpoint/2010/main" xmlns="" val="132278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‘tasty’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pleasantness of the flavor</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level of seasoning, etc.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1895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‘bumpy’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frequency and amplitude of the bumps, etc.</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91248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‘bumpy’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frequency and amplitude of the bumps, etc.</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landscape being traversed, the amount of grading,</a:t>
            </a:r>
          </a:p>
          <a:p>
            <a:pPr algn="ctr"/>
            <a:r>
              <a:rPr lang="en-US" sz="2800" dirty="0" smtClean="0">
                <a:latin typeface="Calibri" panose="020F0502020204030204" pitchFamily="34" charset="0"/>
                <a:cs typeface="Times New Roman" panose="02020603050405020304" pitchFamily="18" charset="0"/>
              </a:rPr>
              <a:t>recent earthquakes or mudslides, etc.</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1436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‘good’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valence of the evaluation</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juiciness, sweetness </a:t>
            </a:r>
          </a:p>
          <a:p>
            <a:pPr algn="ctr"/>
            <a:r>
              <a:rPr lang="en-US" sz="2800" dirty="0" smtClean="0">
                <a:latin typeface="Calibri" panose="020F0502020204030204" pitchFamily="34" charset="0"/>
                <a:cs typeface="Times New Roman" panose="02020603050405020304" pitchFamily="18" charset="0"/>
              </a:rPr>
              <a:t>(in the case of strawberries)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8407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‘tasty’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pleasantness of the flavor</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level of seasoning, etc.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7520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‘tasty’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pleasantness of the flavor</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level of seasoning, etc.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00078" y="2297151"/>
            <a:ext cx="2899317" cy="56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55795" y="4226312"/>
            <a:ext cx="2974618" cy="286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0449" y="3398222"/>
            <a:ext cx="2352907" cy="830997"/>
          </a:xfrm>
          <a:prstGeom prst="rect">
            <a:avLst/>
          </a:prstGeom>
          <a:noFill/>
        </p:spPr>
        <p:txBody>
          <a:bodyPr wrap="square" rtlCol="0">
            <a:spAutoFit/>
          </a:bodyPr>
          <a:lstStyle/>
          <a:p>
            <a:r>
              <a:rPr lang="en-US" sz="2400" dirty="0"/>
              <a:t>p</a:t>
            </a:r>
            <a:r>
              <a:rPr lang="en-US" sz="2400" dirty="0" smtClean="0"/>
              <a:t>oint of disagreement </a:t>
            </a:r>
            <a:endParaRPr lang="en-US" sz="2400" dirty="0"/>
          </a:p>
        </p:txBody>
      </p:sp>
      <p:sp>
        <p:nvSpPr>
          <p:cNvPr id="15" name="TextBox 14"/>
          <p:cNvSpPr txBox="1"/>
          <p:nvPr/>
        </p:nvSpPr>
        <p:spPr>
          <a:xfrm>
            <a:off x="9187513" y="1750510"/>
            <a:ext cx="2352907" cy="830997"/>
          </a:xfrm>
          <a:prstGeom prst="rect">
            <a:avLst/>
          </a:prstGeom>
          <a:noFill/>
        </p:spPr>
        <p:txBody>
          <a:bodyPr wrap="square" rtlCol="0">
            <a:spAutoFit/>
          </a:bodyPr>
          <a:lstStyle/>
          <a:p>
            <a:r>
              <a:rPr lang="en-US" sz="2400" dirty="0"/>
              <a:t>p</a:t>
            </a:r>
            <a:r>
              <a:rPr lang="en-US" sz="2400" dirty="0" smtClean="0"/>
              <a:t>oint of disagreement </a:t>
            </a:r>
            <a:endParaRPr lang="en-US" sz="2400" dirty="0"/>
          </a:p>
        </p:txBody>
      </p:sp>
    </p:spTree>
    <p:extLst>
      <p:ext uri="{BB962C8B-B14F-4D97-AF65-F5344CB8AC3E}">
        <p14:creationId xmlns:p14="http://schemas.microsoft.com/office/powerpoint/2010/main" xmlns="" val="2936057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‘bumpy’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frequency and amplitude of the bumps, etc.</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landscape being traversed, the amount of grading, etc.</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00078" y="2297151"/>
            <a:ext cx="2899317" cy="56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87513" y="1750510"/>
            <a:ext cx="2352907" cy="830997"/>
          </a:xfrm>
          <a:prstGeom prst="rect">
            <a:avLst/>
          </a:prstGeom>
          <a:noFill/>
        </p:spPr>
        <p:txBody>
          <a:bodyPr wrap="square" rtlCol="0">
            <a:spAutoFit/>
          </a:bodyPr>
          <a:lstStyle/>
          <a:p>
            <a:r>
              <a:rPr lang="en-US" sz="2400" dirty="0"/>
              <a:t>p</a:t>
            </a:r>
            <a:r>
              <a:rPr lang="en-US" sz="2400" dirty="0" smtClean="0"/>
              <a:t>oint of disagreement </a:t>
            </a:r>
            <a:endParaRPr lang="en-US" sz="2400" dirty="0"/>
          </a:p>
        </p:txBody>
      </p:sp>
    </p:spTree>
    <p:extLst>
      <p:ext uri="{BB962C8B-B14F-4D97-AF65-F5344CB8AC3E}">
        <p14:creationId xmlns:p14="http://schemas.microsoft.com/office/powerpoint/2010/main" xmlns="" val="266599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‘tasty’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pleasantness of the flavor</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level of seasoning, etc.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00078" y="2297151"/>
            <a:ext cx="2899317" cy="56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55795" y="4226312"/>
            <a:ext cx="2974618" cy="286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0449" y="3398222"/>
            <a:ext cx="2352907" cy="830997"/>
          </a:xfrm>
          <a:prstGeom prst="rect">
            <a:avLst/>
          </a:prstGeom>
          <a:noFill/>
        </p:spPr>
        <p:txBody>
          <a:bodyPr wrap="square" rtlCol="0">
            <a:spAutoFit/>
          </a:bodyPr>
          <a:lstStyle/>
          <a:p>
            <a:r>
              <a:rPr lang="en-US" sz="2400" dirty="0"/>
              <a:t>p</a:t>
            </a:r>
            <a:r>
              <a:rPr lang="en-US" sz="2400" dirty="0" smtClean="0"/>
              <a:t>oint of disagreement </a:t>
            </a:r>
            <a:endParaRPr lang="en-US" sz="2400" dirty="0"/>
          </a:p>
        </p:txBody>
      </p:sp>
      <p:sp>
        <p:nvSpPr>
          <p:cNvPr id="15" name="TextBox 14"/>
          <p:cNvSpPr txBox="1"/>
          <p:nvPr/>
        </p:nvSpPr>
        <p:spPr>
          <a:xfrm>
            <a:off x="9187513" y="1750510"/>
            <a:ext cx="2352907" cy="830997"/>
          </a:xfrm>
          <a:prstGeom prst="rect">
            <a:avLst/>
          </a:prstGeom>
          <a:noFill/>
        </p:spPr>
        <p:txBody>
          <a:bodyPr wrap="square" rtlCol="0">
            <a:spAutoFit/>
          </a:bodyPr>
          <a:lstStyle/>
          <a:p>
            <a:r>
              <a:rPr lang="en-US" sz="2400" dirty="0"/>
              <a:t>p</a:t>
            </a:r>
            <a:r>
              <a:rPr lang="en-US" sz="2400" dirty="0" smtClean="0"/>
              <a:t>oint of disagreement </a:t>
            </a:r>
            <a:endParaRPr lang="en-US" sz="2400" dirty="0"/>
          </a:p>
        </p:txBody>
      </p:sp>
    </p:spTree>
    <p:extLst>
      <p:ext uri="{BB962C8B-B14F-4D97-AF65-F5344CB8AC3E}">
        <p14:creationId xmlns:p14="http://schemas.microsoft.com/office/powerpoint/2010/main" xmlns="" val="327857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‘tasty’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pleasantness of the flavor</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level of seasoning, etc.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00078" y="2297151"/>
            <a:ext cx="2899317" cy="56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55795" y="4226312"/>
            <a:ext cx="2974618" cy="286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0449" y="3398222"/>
            <a:ext cx="2352907" cy="1200329"/>
          </a:xfrm>
          <a:prstGeom prst="rect">
            <a:avLst/>
          </a:prstGeom>
          <a:noFill/>
        </p:spPr>
        <p:txBody>
          <a:bodyPr wrap="square" rtlCol="0">
            <a:spAutoFit/>
          </a:bodyPr>
          <a:lstStyle/>
          <a:p>
            <a:r>
              <a:rPr lang="en-US" sz="2400" dirty="0"/>
              <a:t>p</a:t>
            </a:r>
            <a:r>
              <a:rPr lang="en-US" sz="2400" dirty="0" smtClean="0"/>
              <a:t>oint of disagreement</a:t>
            </a:r>
          </a:p>
          <a:p>
            <a:r>
              <a:rPr lang="en-US" sz="2400" dirty="0" smtClean="0"/>
              <a:t>(evaluative) </a:t>
            </a:r>
            <a:endParaRPr lang="en-US" sz="2400" dirty="0"/>
          </a:p>
        </p:txBody>
      </p:sp>
      <p:sp>
        <p:nvSpPr>
          <p:cNvPr id="15" name="TextBox 14"/>
          <p:cNvSpPr txBox="1"/>
          <p:nvPr/>
        </p:nvSpPr>
        <p:spPr>
          <a:xfrm>
            <a:off x="9187513" y="1750510"/>
            <a:ext cx="2352907" cy="1200329"/>
          </a:xfrm>
          <a:prstGeom prst="rect">
            <a:avLst/>
          </a:prstGeom>
          <a:noFill/>
        </p:spPr>
        <p:txBody>
          <a:bodyPr wrap="square" rtlCol="0">
            <a:spAutoFit/>
          </a:bodyPr>
          <a:lstStyle/>
          <a:p>
            <a:r>
              <a:rPr lang="en-US" sz="2400" dirty="0"/>
              <a:t>p</a:t>
            </a:r>
            <a:r>
              <a:rPr lang="en-US" sz="2400" dirty="0" smtClean="0"/>
              <a:t>oint of disagreement</a:t>
            </a:r>
          </a:p>
          <a:p>
            <a:r>
              <a:rPr lang="en-US" sz="2400" dirty="0" smtClean="0"/>
              <a:t>(semantic)</a:t>
            </a:r>
            <a:endParaRPr lang="en-US" sz="2400" dirty="0"/>
          </a:p>
        </p:txBody>
      </p:sp>
    </p:spTree>
    <p:extLst>
      <p:ext uri="{BB962C8B-B14F-4D97-AF65-F5344CB8AC3E}">
        <p14:creationId xmlns:p14="http://schemas.microsoft.com/office/powerpoint/2010/main" xmlns="" val="3558079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1446550"/>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endParaRPr lang="en-US" sz="2800" dirty="0" smtClean="0"/>
          </a:p>
          <a:p>
            <a:pPr marL="457200" indent="-457200">
              <a:buFontTx/>
              <a:buChar char="-"/>
            </a:pPr>
            <a:r>
              <a:rPr lang="en-US" sz="2800" dirty="0" smtClean="0"/>
              <a:t>Faultless </a:t>
            </a:r>
            <a:r>
              <a:rPr lang="en-US" sz="2800" i="1" dirty="0" smtClean="0"/>
              <a:t>semantic</a:t>
            </a:r>
            <a:r>
              <a:rPr lang="en-US" sz="2800" dirty="0" smtClean="0"/>
              <a:t> disagreement requires vagueness.</a:t>
            </a:r>
            <a:endParaRPr lang="en-US" sz="28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5417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Values</a:t>
            </a:r>
          </a:p>
          <a:p>
            <a:endParaRPr lang="en-US" sz="2800" dirty="0" smtClean="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But another way to describe the first occasion is to say that </a:t>
            </a:r>
            <a:r>
              <a:rPr lang="en-US" sz="2800" i="1" dirty="0" smtClean="0">
                <a:latin typeface="Calibri" panose="020F0502020204030204" pitchFamily="34" charset="0"/>
                <a:cs typeface="Times New Roman" panose="02020603050405020304" pitchFamily="18" charset="0"/>
              </a:rPr>
              <a:t>the original caller </a:t>
            </a:r>
            <a:r>
              <a:rPr lang="en-US" sz="2800" dirty="0" smtClean="0">
                <a:latin typeface="Calibri" panose="020F0502020204030204" pitchFamily="34" charset="0"/>
                <a:cs typeface="Times New Roman" panose="02020603050405020304" pitchFamily="18" charset="0"/>
              </a:rPr>
              <a:t>called back. This time, the caller is B. So perhaps it should be B who calls back.</a:t>
            </a:r>
          </a:p>
          <a:p>
            <a:pPr marL="457200" indent="-457200">
              <a:buFontTx/>
              <a:buChar char="-"/>
            </a:pPr>
            <a:r>
              <a:rPr lang="en-US" sz="2800" dirty="0" smtClean="0">
                <a:latin typeface="Calibri" panose="020F0502020204030204" pitchFamily="34" charset="0"/>
                <a:cs typeface="Times New Roman" panose="02020603050405020304" pitchFamily="18" charset="0"/>
              </a:rPr>
              <a:t>In the legal examples, the judge cites a reason for the judgment. No problem. We can add that feature to Lewis‘s case. Suppose, on the first occasion, A tells B that he called back because he was the original caller. So we have a precedent in which the original caller called back. At first this seems to solve the problem. Doesn’t the precedent tell them that B should call back the second time?</a:t>
            </a:r>
          </a:p>
          <a:p>
            <a:pPr marL="457200" indent="-457200">
              <a:buFontTx/>
              <a:buChar char="-"/>
            </a:pPr>
            <a:r>
              <a:rPr lang="en-US" sz="2800" dirty="0" smtClean="0">
                <a:latin typeface="Calibri" panose="020F0502020204030204" pitchFamily="34" charset="0"/>
                <a:cs typeface="Times New Roman" panose="02020603050405020304" pitchFamily="18" charset="0"/>
              </a:rPr>
              <a:t>It would tell us that if the second case were the same as the first in all particulars, but it is not (it cannot be!).</a:t>
            </a:r>
          </a:p>
        </p:txBody>
      </p:sp>
    </p:spTree>
    <p:extLst>
      <p:ext uri="{BB962C8B-B14F-4D97-AF65-F5344CB8AC3E}">
        <p14:creationId xmlns:p14="http://schemas.microsoft.com/office/powerpoint/2010/main" xmlns="" val="713539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Whether ‘good’ applies</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the </a:t>
            </a:r>
            <a:r>
              <a:rPr lang="en-US" sz="2800" dirty="0" err="1" smtClean="0">
                <a:latin typeface="Calibri" panose="020F0502020204030204" pitchFamily="34" charset="0"/>
                <a:cs typeface="Times New Roman" panose="02020603050405020304" pitchFamily="18" charset="0"/>
              </a:rPr>
              <a:t>valency</a:t>
            </a:r>
            <a:r>
              <a:rPr lang="en-US" sz="2800" dirty="0" smtClean="0">
                <a:latin typeface="Calibri" panose="020F0502020204030204" pitchFamily="34" charset="0"/>
                <a:cs typeface="Times New Roman" panose="02020603050405020304" pitchFamily="18" charset="0"/>
              </a:rPr>
              <a:t> of the evaluation</a:t>
            </a:r>
          </a:p>
          <a:p>
            <a:pPr algn="ctr"/>
            <a:endParaRPr lang="en-US" sz="2800" dirty="0">
              <a:latin typeface="Calibri" panose="020F0502020204030204" pitchFamily="34" charset="0"/>
              <a:cs typeface="Times New Roman" panose="02020603050405020304" pitchFamily="18" charset="0"/>
            </a:endParaRPr>
          </a:p>
          <a:p>
            <a:pPr algn="ctr"/>
            <a:endParaRPr lang="en-US" sz="2800" dirty="0" smtClean="0">
              <a:latin typeface="Calibri" panose="020F0502020204030204" pitchFamily="34" charset="0"/>
              <a:cs typeface="Times New Roman" panose="02020603050405020304" pitchFamily="18" charset="0"/>
            </a:endParaRPr>
          </a:p>
          <a:p>
            <a:pPr algn="ctr"/>
            <a:endParaRPr lang="en-US" sz="2800" dirty="0">
              <a:latin typeface="Calibri" panose="020F0502020204030204" pitchFamily="34" charset="0"/>
              <a:cs typeface="Times New Roman" panose="02020603050405020304" pitchFamily="18" charset="0"/>
            </a:endParaRPr>
          </a:p>
          <a:p>
            <a:pPr algn="ctr"/>
            <a:r>
              <a:rPr lang="en-US" sz="2800" dirty="0" smtClean="0">
                <a:latin typeface="Calibri" panose="020F0502020204030204" pitchFamily="34" charset="0"/>
                <a:cs typeface="Times New Roman" panose="02020603050405020304" pitchFamily="18" charset="0"/>
              </a:rPr>
              <a:t>juiciness, sweetness </a:t>
            </a:r>
          </a:p>
          <a:p>
            <a:pPr algn="ctr"/>
            <a:r>
              <a:rPr lang="en-US" sz="2800" dirty="0" smtClean="0">
                <a:latin typeface="Calibri" panose="020F0502020204030204" pitchFamily="34" charset="0"/>
                <a:cs typeface="Times New Roman" panose="02020603050405020304" pitchFamily="18" charset="0"/>
              </a:rPr>
              <a:t>(in the case of strawberries) </a:t>
            </a:r>
          </a:p>
        </p:txBody>
      </p:sp>
      <p:sp>
        <p:nvSpPr>
          <p:cNvPr id="2" name="Down Arrow 1"/>
          <p:cNvSpPr/>
          <p:nvPr/>
        </p:nvSpPr>
        <p:spPr>
          <a:xfrm>
            <a:off x="5888097" y="24198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888097" y="40235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3155795" y="4226312"/>
            <a:ext cx="2974618" cy="286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60449" y="3398222"/>
            <a:ext cx="2352907" cy="1200329"/>
          </a:xfrm>
          <a:prstGeom prst="rect">
            <a:avLst/>
          </a:prstGeom>
          <a:noFill/>
        </p:spPr>
        <p:txBody>
          <a:bodyPr wrap="square" rtlCol="0">
            <a:spAutoFit/>
          </a:bodyPr>
          <a:lstStyle/>
          <a:p>
            <a:r>
              <a:rPr lang="en-US" sz="2400" dirty="0"/>
              <a:t>p</a:t>
            </a:r>
            <a:r>
              <a:rPr lang="en-US" sz="2400" dirty="0" smtClean="0"/>
              <a:t>oint of disagreement</a:t>
            </a:r>
          </a:p>
          <a:p>
            <a:r>
              <a:rPr lang="en-US" sz="2400" dirty="0" smtClean="0"/>
              <a:t>(evaluative) </a:t>
            </a:r>
            <a:endParaRPr lang="en-US" sz="2400" dirty="0"/>
          </a:p>
        </p:txBody>
      </p:sp>
    </p:spTree>
    <p:extLst>
      <p:ext uri="{BB962C8B-B14F-4D97-AF65-F5344CB8AC3E}">
        <p14:creationId xmlns:p14="http://schemas.microsoft.com/office/powerpoint/2010/main" xmlns="" val="2414994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Evaluative predicates</a:t>
            </a:r>
          </a:p>
          <a:p>
            <a:endParaRPr lang="en-US" sz="2800" dirty="0" smtClean="0"/>
          </a:p>
          <a:p>
            <a:pPr marL="457200" indent="-457200">
              <a:buFontTx/>
              <a:buChar char="-"/>
            </a:pPr>
            <a:r>
              <a:rPr lang="en-US" sz="2800" dirty="0" smtClean="0"/>
              <a:t>Faultless semantic disagreement requires vagueness.</a:t>
            </a:r>
          </a:p>
          <a:p>
            <a:pPr marL="457200" indent="-457200">
              <a:buFontTx/>
              <a:buChar char="-"/>
            </a:pPr>
            <a:endParaRPr lang="en-US" sz="2800" dirty="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What does faultless </a:t>
            </a:r>
            <a:r>
              <a:rPr lang="en-US" sz="2800" i="1" dirty="0" smtClean="0">
                <a:latin typeface="Calibri" panose="020F0502020204030204" pitchFamily="34" charset="0"/>
                <a:cs typeface="Times New Roman" panose="02020603050405020304" pitchFamily="18" charset="0"/>
              </a:rPr>
              <a:t>evaluative</a:t>
            </a:r>
            <a:r>
              <a:rPr lang="en-US" sz="2800" dirty="0" smtClean="0">
                <a:latin typeface="Calibri" panose="020F0502020204030204" pitchFamily="34" charset="0"/>
                <a:cs typeface="Times New Roman" panose="02020603050405020304" pitchFamily="18" charset="0"/>
              </a:rPr>
              <a:t> disagreement require?</a:t>
            </a:r>
          </a:p>
          <a:p>
            <a:r>
              <a:rPr lang="en-US" sz="2800" dirty="0" smtClean="0">
                <a:latin typeface="Calibri" panose="020F0502020204030204" pitchFamily="34" charset="0"/>
                <a:cs typeface="Times New Roman" panose="02020603050405020304" pitchFamily="18" charset="0"/>
              </a:rPr>
              <a:t> </a:t>
            </a:r>
          </a:p>
          <a:p>
            <a:pPr marL="571500" indent="-571500">
              <a:buAutoNum type="romanLcParenBoth"/>
            </a:pPr>
            <a:r>
              <a:rPr lang="en-US" sz="2800" dirty="0" smtClean="0">
                <a:latin typeface="Calibri" panose="020F0502020204030204" pitchFamily="34" charset="0"/>
                <a:cs typeface="Times New Roman" panose="02020603050405020304" pitchFamily="18" charset="0"/>
              </a:rPr>
              <a:t>The absence of a fact of the matter (i.e. certain factors in the value judgment lack an objective ranking)</a:t>
            </a:r>
          </a:p>
          <a:p>
            <a:pPr marL="571500" indent="-571500">
              <a:buAutoNum type="romanLcParenBoth"/>
            </a:pPr>
            <a:r>
              <a:rPr lang="en-US" sz="2800" dirty="0" smtClean="0">
                <a:latin typeface="Calibri" panose="020F0502020204030204" pitchFamily="34" charset="0"/>
                <a:cs typeface="Times New Roman" panose="02020603050405020304" pitchFamily="18" charset="0"/>
              </a:rPr>
              <a:t>Conflicting opinions about how those factors are ranked</a:t>
            </a:r>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94534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Evaluative predicates (update)</a:t>
            </a:r>
          </a:p>
          <a:p>
            <a:endParaRPr lang="en-US" sz="2800" dirty="0" smtClean="0"/>
          </a:p>
          <a:p>
            <a:pPr marL="457200" indent="-457200">
              <a:buFontTx/>
              <a:buChar char="-"/>
            </a:pPr>
            <a:r>
              <a:rPr lang="en-US" sz="2800" dirty="0" smtClean="0"/>
              <a:t>If I inform you (laconically) that</a:t>
            </a:r>
          </a:p>
          <a:p>
            <a:pPr marL="457200" indent="-457200">
              <a:buFontTx/>
              <a:buChar char="-"/>
            </a:pPr>
            <a:endParaRPr lang="en-US" sz="2800" dirty="0"/>
          </a:p>
          <a:p>
            <a:pPr algn="ctr"/>
            <a:r>
              <a:rPr lang="en-US" sz="2800" dirty="0" smtClean="0"/>
              <a:t>Burning Man was fun.</a:t>
            </a:r>
          </a:p>
          <a:p>
            <a:pPr marL="457200" indent="-457200">
              <a:buFontTx/>
              <a:buChar char="-"/>
            </a:pPr>
            <a:endParaRPr lang="en-US" sz="2800" dirty="0"/>
          </a:p>
          <a:p>
            <a:pPr marL="457200" indent="-457200">
              <a:buFontTx/>
              <a:buChar char="-"/>
            </a:pPr>
            <a:r>
              <a:rPr lang="en-US" sz="2800" dirty="0" smtClean="0"/>
              <a:t>Then this may give you some idea of what Burning Man was like.</a:t>
            </a:r>
          </a:p>
          <a:p>
            <a:pPr marL="457200" indent="-457200">
              <a:buFontTx/>
              <a:buChar char="-"/>
            </a:pPr>
            <a:endParaRPr lang="en-US" sz="2800" dirty="0"/>
          </a:p>
          <a:p>
            <a:pPr marL="457200" indent="-457200">
              <a:buFontTx/>
              <a:buChar char="-"/>
            </a:pPr>
            <a:r>
              <a:rPr lang="en-US" sz="2800" dirty="0" smtClean="0"/>
              <a:t>If I say the same thing as we pull into our hotel in Reno, right after attending the Burning Man festival for a week together, then it is more of a proposal to evaluate the properties we both attribute to the event in a certain way. </a:t>
            </a:r>
          </a:p>
        </p:txBody>
      </p:sp>
    </p:spTree>
    <p:extLst>
      <p:ext uri="{BB962C8B-B14F-4D97-AF65-F5344CB8AC3E}">
        <p14:creationId xmlns:p14="http://schemas.microsoft.com/office/powerpoint/2010/main" xmlns="" val="605073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Evaluative predicates (update)</a:t>
            </a:r>
          </a:p>
          <a:p>
            <a:endParaRPr lang="en-US" sz="2800" dirty="0" smtClean="0"/>
          </a:p>
          <a:p>
            <a:pPr marL="457200" indent="-457200">
              <a:buFontTx/>
              <a:buChar char="-"/>
            </a:pPr>
            <a:r>
              <a:rPr lang="en-US" sz="2800" dirty="0" smtClean="0"/>
              <a:t>The difference is similar to the one Barker (2002) notices between two uses of</a:t>
            </a:r>
          </a:p>
          <a:p>
            <a:pPr algn="ctr"/>
            <a:r>
              <a:rPr lang="en-US" sz="2800" dirty="0" smtClean="0"/>
              <a:t>Feynman is tall.</a:t>
            </a:r>
          </a:p>
          <a:p>
            <a:pPr algn="ctr"/>
            <a:endParaRPr lang="en-US" sz="2800" dirty="0" smtClean="0"/>
          </a:p>
          <a:p>
            <a:pPr marL="457200" indent="-457200">
              <a:buFontTx/>
              <a:buChar char="-"/>
            </a:pPr>
            <a:r>
              <a:rPr lang="en-US" sz="2800" dirty="0" smtClean="0"/>
              <a:t>One use tells us about Feynman’s height, another acts as a proposal to treat a known height as </a:t>
            </a:r>
            <a:r>
              <a:rPr lang="en-US" sz="2800" i="1" dirty="0" smtClean="0"/>
              <a:t>tall.</a:t>
            </a:r>
          </a:p>
          <a:p>
            <a:pPr marL="457200" indent="-457200">
              <a:buFontTx/>
              <a:buChar char="-"/>
            </a:pPr>
            <a:r>
              <a:rPr lang="en-US" sz="2800" dirty="0" smtClean="0"/>
              <a:t>The difference is that in Barker’s case, the issue is semantic (what should we categorize as </a:t>
            </a:r>
            <a:r>
              <a:rPr lang="en-US" sz="2800" i="1" dirty="0" smtClean="0"/>
              <a:t>tall</a:t>
            </a:r>
            <a:r>
              <a:rPr lang="en-US" sz="2800" dirty="0" smtClean="0"/>
              <a:t>?), whereas in the Burning Man case the issue is </a:t>
            </a:r>
            <a:r>
              <a:rPr lang="en-US" sz="2800" i="1" dirty="0" smtClean="0"/>
              <a:t>what should we value?</a:t>
            </a:r>
            <a:endParaRPr lang="en-US" sz="2800" dirty="0" smtClean="0"/>
          </a:p>
        </p:txBody>
      </p:sp>
    </p:spTree>
    <p:extLst>
      <p:ext uri="{BB962C8B-B14F-4D97-AF65-F5344CB8AC3E}">
        <p14:creationId xmlns:p14="http://schemas.microsoft.com/office/powerpoint/2010/main" xmlns="" val="1042076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Evaluative predicates (update)</a:t>
            </a:r>
          </a:p>
          <a:p>
            <a:endParaRPr lang="en-US" sz="2800" dirty="0" smtClean="0"/>
          </a:p>
          <a:p>
            <a:pPr marL="457200" indent="-457200">
              <a:buFontTx/>
              <a:buChar char="-"/>
            </a:pPr>
            <a:r>
              <a:rPr lang="en-US" sz="2800" dirty="0" smtClean="0"/>
              <a:t>This </a:t>
            </a:r>
            <a:r>
              <a:rPr lang="en-US" sz="2800" dirty="0"/>
              <a:t>makes flat </a:t>
            </a:r>
            <a:r>
              <a:rPr lang="en-US" sz="2800" dirty="0" smtClean="0"/>
              <a:t>attributions of ‘fun’ </a:t>
            </a:r>
            <a:r>
              <a:rPr lang="en-US" sz="2800" dirty="0"/>
              <a:t>or </a:t>
            </a:r>
            <a:r>
              <a:rPr lang="en-US" sz="2800" dirty="0" smtClean="0"/>
              <a:t>‘tasty’ galvanizing.</a:t>
            </a:r>
          </a:p>
          <a:p>
            <a:pPr marL="457200" indent="-457200">
              <a:buFontTx/>
              <a:buChar char="-"/>
            </a:pPr>
            <a:r>
              <a:rPr lang="en-US" sz="2800" dirty="0"/>
              <a:t>T</a:t>
            </a:r>
            <a:r>
              <a:rPr lang="en-US" sz="2800" dirty="0" smtClean="0"/>
              <a:t>hey </a:t>
            </a:r>
            <a:r>
              <a:rPr lang="en-US" sz="2800" dirty="0"/>
              <a:t>can reinforce intimacy by </a:t>
            </a:r>
            <a:r>
              <a:rPr lang="en-US" sz="2800" dirty="0" smtClean="0"/>
              <a:t>assuming a shared perspective on value.</a:t>
            </a:r>
          </a:p>
          <a:p>
            <a:pPr marL="457200" indent="-457200">
              <a:buFontTx/>
              <a:buChar char="-"/>
            </a:pPr>
            <a:r>
              <a:rPr lang="en-US" sz="2800" dirty="0" smtClean="0"/>
              <a:t>But </a:t>
            </a:r>
            <a:r>
              <a:rPr lang="en-US" sz="2800" dirty="0"/>
              <a:t>they also </a:t>
            </a:r>
            <a:r>
              <a:rPr lang="en-US" sz="2800" dirty="0" smtClean="0"/>
              <a:t>endorse/valorize </a:t>
            </a:r>
            <a:r>
              <a:rPr lang="en-US" sz="2800" dirty="0"/>
              <a:t>that perspective </a:t>
            </a:r>
            <a:r>
              <a:rPr lang="en-US" sz="2800" dirty="0" smtClean="0"/>
              <a:t>to the exclusion of others.</a:t>
            </a:r>
          </a:p>
          <a:p>
            <a:pPr marL="457200" indent="-457200">
              <a:buFontTx/>
              <a:buChar char="-"/>
            </a:pPr>
            <a:r>
              <a:rPr lang="en-US" sz="2800" dirty="0" smtClean="0"/>
              <a:t>Sometimes (too often!) a proposal to update the common ground is really an invitation to a fight.</a:t>
            </a:r>
          </a:p>
        </p:txBody>
      </p:sp>
    </p:spTree>
    <p:extLst>
      <p:ext uri="{BB962C8B-B14F-4D97-AF65-F5344CB8AC3E}">
        <p14:creationId xmlns:p14="http://schemas.microsoft.com/office/powerpoint/2010/main" xmlns="" val="2323448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Evaluative predicates (update)</a:t>
            </a:r>
          </a:p>
          <a:p>
            <a:endParaRPr lang="en-US" sz="2800" dirty="0" smtClean="0"/>
          </a:p>
          <a:p>
            <a:pPr marL="457200" indent="-457200">
              <a:buFontTx/>
              <a:buChar char="-"/>
            </a:pPr>
            <a:r>
              <a:rPr lang="en-US" sz="2800" dirty="0" smtClean="0"/>
              <a:t>Evaluative attributions can also be used to inform about value, but this is in the comparatively rare case where the audience doesn’t already hold an opinion.</a:t>
            </a:r>
          </a:p>
          <a:p>
            <a:pPr marL="457200" indent="-457200">
              <a:buFontTx/>
              <a:buChar char="-"/>
            </a:pPr>
            <a:r>
              <a:rPr lang="en-US" sz="2800" dirty="0" smtClean="0"/>
              <a:t>For instance, I might be introducing you to an obscure form of textile art, where objective comparisons corresponding to that of </a:t>
            </a:r>
            <a:r>
              <a:rPr lang="en-US" sz="2800" dirty="0" err="1" smtClean="0"/>
              <a:t>Michaelangelo</a:t>
            </a:r>
            <a:r>
              <a:rPr lang="en-US" sz="2800" dirty="0" smtClean="0"/>
              <a:t> vs. </a:t>
            </a:r>
            <a:r>
              <a:rPr lang="en-US" sz="2800" dirty="0" err="1" smtClean="0"/>
              <a:t>Koons</a:t>
            </a:r>
            <a:r>
              <a:rPr lang="en-US" sz="2800" dirty="0" smtClean="0"/>
              <a:t> would not be out of place, being indeed informative.</a:t>
            </a:r>
          </a:p>
        </p:txBody>
      </p:sp>
    </p:spTree>
    <p:extLst>
      <p:ext uri="{BB962C8B-B14F-4D97-AF65-F5344CB8AC3E}">
        <p14:creationId xmlns:p14="http://schemas.microsoft.com/office/powerpoint/2010/main" xmlns="" val="416771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r>
                  <a:rPr lang="en-US" sz="2800" dirty="0" smtClean="0"/>
                  <a:t>When a legal case is judged, </a:t>
                </a:r>
                <a:r>
                  <a:rPr lang="en-US" sz="2800" b="1" dirty="0" smtClean="0"/>
                  <a:t>case defaults </a:t>
                </a:r>
                <a:r>
                  <a:rPr lang="en-US" sz="2800" dirty="0" smtClean="0"/>
                  <a:t>of the form:</a:t>
                </a:r>
              </a:p>
              <a:p>
                <a:endParaRPr lang="en-US" sz="2800" dirty="0" smtClean="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a:latin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rPr>
                        <m:t>′</m:t>
                      </m:r>
                    </m:oMath>
                  </m:oMathPara>
                </a14:m>
                <a:endParaRPr lang="en-US" sz="2800" dirty="0"/>
              </a:p>
              <a:p>
                <a:endParaRPr lang="en-US" sz="2800" dirty="0" smtClean="0"/>
              </a:p>
              <a:p>
                <a:r>
                  <a:rPr lang="en-US" sz="2800" dirty="0" smtClean="0"/>
                  <a:t>are added to the judgment situation that represents the content of the common law.</a:t>
                </a:r>
              </a:p>
              <a:p>
                <a:endParaRPr lang="en-US" sz="2800" dirty="0"/>
              </a:p>
              <a:p>
                <a:r>
                  <a:rPr lang="en-US" sz="2800" dirty="0" smtClean="0"/>
                  <a:t>Also, judgments overrule any existing, contrary value-based preferences. This part is enforced by </a:t>
                </a:r>
                <a:r>
                  <a:rPr lang="en-US" sz="2800" b="1" dirty="0" smtClean="0"/>
                  <a:t>precedent defaults</a:t>
                </a:r>
                <a:r>
                  <a:rPr lang="en-US" sz="2800" b="1" i="1" dirty="0" smtClean="0"/>
                  <a:t> </a:t>
                </a:r>
                <a:r>
                  <a:rPr lang="en-US" sz="2800" dirty="0" smtClean="0"/>
                  <a:t>of the form:</a:t>
                </a:r>
              </a:p>
              <a:p>
                <a:endParaRPr lang="en-US" sz="2800" dirty="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rPr>
                        <m:t>′</m:t>
                      </m:r>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755422"/>
              </a:xfrm>
              <a:prstGeom prst="rect">
                <a:avLst/>
              </a:prstGeom>
              <a:blipFill>
                <a:blip r:embed="rId3" cstate="print"/>
                <a:stretch>
                  <a:fillRect l="-1494" t="-1377" r="-120"/>
                </a:stretch>
              </a:blipFill>
            </p:spPr>
            <p:txBody>
              <a:bodyPr/>
              <a:lstStyle/>
              <a:p>
                <a:r>
                  <a:rPr lang="en-US">
                    <a:noFill/>
                  </a:rPr>
                  <a:t> </a:t>
                </a:r>
              </a:p>
            </p:txBody>
          </p:sp>
        </mc:Fallback>
      </mc:AlternateContent>
    </p:spTree>
    <p:extLst>
      <p:ext uri="{BB962C8B-B14F-4D97-AF65-F5344CB8AC3E}">
        <p14:creationId xmlns:p14="http://schemas.microsoft.com/office/powerpoint/2010/main" xmlns="" val="225732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Something analogous occurs when we make a </a:t>
            </a:r>
            <a:r>
              <a:rPr lang="en-US" sz="2800" b="1" dirty="0" smtClean="0"/>
              <a:t>semantic stipulation</a:t>
            </a:r>
            <a:r>
              <a:rPr lang="en-US" sz="2800" dirty="0" smtClean="0"/>
              <a:t>, such as </a:t>
            </a:r>
            <a:r>
              <a:rPr lang="en-US" sz="2800" i="1" dirty="0" smtClean="0"/>
              <a:t>Road A is bumpier than Road B</a:t>
            </a:r>
            <a:r>
              <a:rPr lang="en-US" sz="2800" dirty="0" smtClean="0"/>
              <a:t>, or </a:t>
            </a:r>
            <a:r>
              <a:rPr lang="en-US" sz="2800" i="1" dirty="0" smtClean="0"/>
              <a:t>Feynman is tall.</a:t>
            </a:r>
          </a:p>
          <a:p>
            <a:pPr marL="457200" indent="-457200">
              <a:buFontTx/>
              <a:buChar char="-"/>
            </a:pPr>
            <a:r>
              <a:rPr lang="en-US" sz="2800" dirty="0" smtClean="0"/>
              <a:t>Some of the time, semantic stipulations include the citation of a reason, as when it was decreed that </a:t>
            </a:r>
          </a:p>
          <a:p>
            <a:pPr marL="457200" indent="-457200">
              <a:buFontTx/>
              <a:buChar char="-"/>
            </a:pPr>
            <a:endParaRPr lang="en-US" sz="2800" dirty="0" smtClean="0"/>
          </a:p>
          <a:p>
            <a:pPr algn="ctr"/>
            <a:r>
              <a:rPr lang="en-US" sz="2800" dirty="0" smtClean="0"/>
              <a:t>Pluto is not a planet </a:t>
            </a:r>
            <a:r>
              <a:rPr lang="en-US" sz="2800" i="1" dirty="0" smtClean="0"/>
              <a:t>because it hasn’t cleared its orbit</a:t>
            </a:r>
            <a:r>
              <a:rPr lang="en-US" sz="2800" dirty="0" smtClean="0"/>
              <a:t>.</a:t>
            </a:r>
          </a:p>
          <a:p>
            <a:pPr algn="ctr"/>
            <a:endParaRPr lang="en-US" sz="2800" dirty="0" smtClean="0"/>
          </a:p>
          <a:p>
            <a:pPr marL="457200" indent="-457200">
              <a:buFontTx/>
              <a:buChar char="-"/>
            </a:pPr>
            <a:r>
              <a:rPr lang="en-US" sz="2800" dirty="0" smtClean="0"/>
              <a:t>In the latter sort of case, the update is identical in form to that in the legal case.</a:t>
            </a:r>
          </a:p>
        </p:txBody>
      </p:sp>
    </p:spTree>
    <p:extLst>
      <p:ext uri="{BB962C8B-B14F-4D97-AF65-F5344CB8AC3E}">
        <p14:creationId xmlns:p14="http://schemas.microsoft.com/office/powerpoint/2010/main" xmlns="" val="43677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30305"/>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If no reason is cited, we update as though the </a:t>
                </a:r>
                <a:r>
                  <a:rPr lang="en-US" sz="2800" i="1" dirty="0" smtClean="0"/>
                  <a:t>strongest</a:t>
                </a:r>
                <a:r>
                  <a:rPr lang="en-US" sz="2800" dirty="0" smtClean="0"/>
                  <a:t> reason for the verdict were the one cited.</a:t>
                </a:r>
              </a:p>
              <a:p>
                <a:pPr marL="457200" indent="-457200">
                  <a:buFontTx/>
                  <a:buChar char="-"/>
                </a:pPr>
                <a:r>
                  <a:rPr lang="en-US" sz="2800" dirty="0" smtClean="0"/>
                  <a:t>We are assuming that a set of factors for the same side is stronger than any of its strict subsets, so the strongest reason for the verdict will be the complete set of factors </a:t>
                </a:r>
                <a:r>
                  <a:rPr lang="en-US" sz="2800" dirty="0" err="1" smtClean="0"/>
                  <a:t>favouring</a:t>
                </a:r>
                <a:r>
                  <a:rPr lang="en-US" sz="2800" dirty="0" smtClean="0"/>
                  <a:t> it.</a:t>
                </a:r>
              </a:p>
              <a:p>
                <a:pPr marL="457200" indent="-457200">
                  <a:buFontTx/>
                  <a:buChar char="-"/>
                </a:pPr>
                <a:r>
                  <a:rPr lang="en-US" sz="2800" dirty="0" smtClean="0"/>
                  <a:t>In other words, we will update in those cases by adding the default </a:t>
                </a:r>
              </a:p>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m:oMathPara>
                </a14:m>
                <a:endParaRPr lang="en-US" sz="2800" dirty="0" smtClean="0"/>
              </a:p>
              <a:p>
                <a:pPr marL="457200" indent="-457200">
                  <a:buFontTx/>
                  <a:buChar char="-"/>
                </a:pPr>
                <a:r>
                  <a:rPr lang="en-US" sz="2800" dirty="0" smtClean="0"/>
                  <a:t>where </a:t>
                </a:r>
                <a:endParaRPr lang="en-US" sz="2800" i="1" dirty="0" smtClean="0">
                  <a:latin typeface="Cambria Math" panose="02040503050406030204" pitchFamily="18" charset="0"/>
                </a:endParaRPr>
              </a:p>
              <a:p>
                <a:pPr algn="ct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i="1">
                            <a:latin typeface="Cambria Math" panose="02040503050406030204" pitchFamily="18" charset="0"/>
                          </a:rPr>
                          <m:t>𝐹</m:t>
                        </m:r>
                      </m:e>
                      <m:sup>
                        <m:r>
                          <a:rPr lang="en-US" sz="2800" i="1">
                            <a:latin typeface="Cambria Math" panose="02040503050406030204" pitchFamily="18" charset="0"/>
                          </a:rPr>
                          <m:t>𝑠</m:t>
                        </m:r>
                      </m:sup>
                    </m:sSup>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oMath>
                </a14:m>
                <a:r>
                  <a:rPr lang="en-US" sz="2800" dirty="0" smtClean="0"/>
                  <a:t> and </a:t>
                </a:r>
                <a14:m>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i="1">
                            <a:latin typeface="Cambria Math" panose="02040503050406030204" pitchFamily="18" charset="0"/>
                          </a:rPr>
                          <m:t>𝐹</m:t>
                        </m:r>
                      </m:e>
                      <m:sup>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𝑠</m:t>
                            </m:r>
                          </m:e>
                        </m:acc>
                      </m:sup>
                    </m:sSup>
                    <m:r>
                      <a:rPr lang="en-US" sz="2800" i="1">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𝑠</m:t>
                        </m:r>
                      </m:e>
                    </m:acc>
                    <m:r>
                      <a:rPr lang="en-US" sz="2800" i="1">
                        <a:latin typeface="Cambria Math" panose="02040503050406030204" pitchFamily="18" charset="0"/>
                      </a:rPr>
                      <m:t>)</m:t>
                    </m:r>
                  </m:oMath>
                </a14:m>
                <a:endParaRPr lang="en-US" sz="28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30305"/>
              </a:xfrm>
              <a:prstGeom prst="rect">
                <a:avLst/>
              </a:prstGeom>
              <a:blipFill>
                <a:blip r:embed="rId3" cstate="print"/>
                <a:stretch>
                  <a:fillRect l="-1494" t="-1487" r="-1973" b="-2403"/>
                </a:stretch>
              </a:blipFill>
            </p:spPr>
            <p:txBody>
              <a:bodyPr/>
              <a:lstStyle/>
              <a:p>
                <a:r>
                  <a:rPr lang="en-US">
                    <a:noFill/>
                  </a:rPr>
                  <a:t> </a:t>
                </a:r>
              </a:p>
            </p:txBody>
          </p:sp>
        </mc:Fallback>
      </mc:AlternateContent>
    </p:spTree>
    <p:extLst>
      <p:ext uri="{BB962C8B-B14F-4D97-AF65-F5344CB8AC3E}">
        <p14:creationId xmlns:p14="http://schemas.microsoft.com/office/powerpoint/2010/main" xmlns="" val="2285855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The other use of ‘Feynman is tall’ is as an </a:t>
            </a:r>
            <a:r>
              <a:rPr lang="en-US" sz="2800" i="1" dirty="0" smtClean="0"/>
              <a:t>assertion.</a:t>
            </a:r>
          </a:p>
          <a:p>
            <a:pPr marL="457200" indent="-457200">
              <a:buFontTx/>
              <a:buChar char="-"/>
            </a:pPr>
            <a:r>
              <a:rPr lang="en-US" sz="2800" dirty="0" smtClean="0"/>
              <a:t>That is, a commitment to something factual (usually as a means of giving others a reason to believe it).</a:t>
            </a:r>
          </a:p>
          <a:p>
            <a:pPr marL="457200" indent="-457200">
              <a:buFontTx/>
              <a:buChar char="-"/>
            </a:pPr>
            <a:r>
              <a:rPr lang="en-US" sz="2800" dirty="0" smtClean="0"/>
              <a:t>It seems to me that the uses involved in faultless disagreements are assertions, rather than stipulations.</a:t>
            </a:r>
          </a:p>
          <a:p>
            <a:pPr marL="457200" indent="-457200">
              <a:buFontTx/>
              <a:buChar char="-"/>
            </a:pPr>
            <a:r>
              <a:rPr lang="en-US" sz="2800" dirty="0"/>
              <a:t>I</a:t>
            </a:r>
            <a:r>
              <a:rPr lang="en-US" sz="2800" dirty="0" smtClean="0"/>
              <a:t>t is quite another thing to disagree on how to refine the meaning of a word, which is a kind of </a:t>
            </a:r>
            <a:r>
              <a:rPr lang="en-US" sz="2800" i="1" dirty="0" smtClean="0"/>
              <a:t>practical</a:t>
            </a:r>
            <a:r>
              <a:rPr lang="en-US" sz="2800" dirty="0" smtClean="0"/>
              <a:t> disagreement.</a:t>
            </a:r>
          </a:p>
        </p:txBody>
      </p:sp>
    </p:spTree>
    <p:extLst>
      <p:ext uri="{BB962C8B-B14F-4D97-AF65-F5344CB8AC3E}">
        <p14:creationId xmlns:p14="http://schemas.microsoft.com/office/powerpoint/2010/main" xmlns="" val="202802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Values</a:t>
            </a:r>
          </a:p>
          <a:p>
            <a:endParaRPr lang="en-US" sz="2800" dirty="0" smtClean="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For instance, in the second case, A was the receiver. This could be important. Perhaps important enough to outweigh the consideration (in </a:t>
            </a:r>
            <a:r>
              <a:rPr lang="en-US" sz="2800" dirty="0" err="1" smtClean="0">
                <a:latin typeface="Calibri" panose="020F0502020204030204" pitchFamily="34" charset="0"/>
                <a:cs typeface="Times New Roman" panose="02020603050405020304" pitchFamily="18" charset="0"/>
              </a:rPr>
              <a:t>favour</a:t>
            </a:r>
            <a:r>
              <a:rPr lang="en-US" sz="2800" dirty="0" smtClean="0">
                <a:latin typeface="Calibri" panose="020F0502020204030204" pitchFamily="34" charset="0"/>
                <a:cs typeface="Times New Roman" panose="02020603050405020304" pitchFamily="18" charset="0"/>
              </a:rPr>
              <a:t> of B calling back) that B was the caller.</a:t>
            </a:r>
          </a:p>
          <a:p>
            <a:pPr marL="457200" indent="-457200">
              <a:buFontTx/>
              <a:buChar char="-"/>
            </a:pPr>
            <a:r>
              <a:rPr lang="en-US" sz="2800" dirty="0" smtClean="0">
                <a:latin typeface="Calibri" panose="020F0502020204030204" pitchFamily="34" charset="0"/>
                <a:cs typeface="Times New Roman" panose="02020603050405020304" pitchFamily="18" charset="0"/>
              </a:rPr>
              <a:t>Or it could be that the day of the call is Tuesday, whereas the case in the precedent was a Monday. That could change everything.</a:t>
            </a:r>
          </a:p>
          <a:p>
            <a:endParaRPr lang="en-US" sz="2800" dirty="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So a precedent, even one in which the reason for the decision or action is explicitly cited, does not determine, </a:t>
            </a:r>
            <a:r>
              <a:rPr lang="en-US" sz="2800" i="1" dirty="0" smtClean="0">
                <a:latin typeface="Calibri" panose="020F0502020204030204" pitchFamily="34" charset="0"/>
                <a:cs typeface="Times New Roman" panose="02020603050405020304" pitchFamily="18" charset="0"/>
              </a:rPr>
              <a:t>on its own</a:t>
            </a:r>
            <a:r>
              <a:rPr lang="en-US" sz="2800" dirty="0" smtClean="0">
                <a:latin typeface="Calibri" panose="020F0502020204030204" pitchFamily="34" charset="0"/>
                <a:cs typeface="Times New Roman" panose="02020603050405020304" pitchFamily="18" charset="0"/>
              </a:rPr>
              <a:t>, what to do in any other case.</a:t>
            </a:r>
          </a:p>
        </p:txBody>
      </p:sp>
    </p:spTree>
    <p:extLst>
      <p:ext uri="{BB962C8B-B14F-4D97-AF65-F5344CB8AC3E}">
        <p14:creationId xmlns:p14="http://schemas.microsoft.com/office/powerpoint/2010/main" xmlns="" val="1305738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Note that assertion does not preclude metalinguistic update, it is just that the update is epistemic, rather than semantic (it enlarges our shared knowledge of the language, rather than refining the conventions of language itself).</a:t>
            </a:r>
          </a:p>
          <a:p>
            <a:pPr marL="457200" indent="-457200">
              <a:buFontTx/>
              <a:buChar char="-"/>
            </a:pPr>
            <a:r>
              <a:rPr lang="en-US" sz="2800" dirty="0" smtClean="0"/>
              <a:t>So when I utter, ‘Pluto’s not a planet’, this can only update my audience’s knowledge of the convention.</a:t>
            </a:r>
          </a:p>
          <a:p>
            <a:pPr marL="457200" indent="-457200">
              <a:buFontTx/>
              <a:buChar char="-"/>
            </a:pPr>
            <a:r>
              <a:rPr lang="en-US" sz="2800" dirty="0" smtClean="0"/>
              <a:t>But when the IAU uttered it in 2006, it contributed (in the way we have already discussed) to the convention itself. </a:t>
            </a:r>
          </a:p>
        </p:txBody>
      </p:sp>
    </p:spTree>
    <p:extLst>
      <p:ext uri="{BB962C8B-B14F-4D97-AF65-F5344CB8AC3E}">
        <p14:creationId xmlns:p14="http://schemas.microsoft.com/office/powerpoint/2010/main" xmlns="" val="250923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Suppose we model the context using a default theory.</a:t>
                </a:r>
              </a:p>
              <a:p>
                <a:pPr marL="457200" indent="-457200">
                  <a:buFontTx/>
                  <a:buChar char="-"/>
                </a:pPr>
                <a:r>
                  <a:rPr lang="en-US" sz="2800" dirty="0" smtClean="0"/>
                  <a:t>An assertion that </a:t>
                </a:r>
                <a:r>
                  <a:rPr lang="en-US" sz="2800" i="1" dirty="0" smtClean="0"/>
                  <a:t>p</a:t>
                </a:r>
                <a:r>
                  <a:rPr lang="en-US" sz="2800" dirty="0" smtClean="0"/>
                  <a:t> gives us a reason to add </a:t>
                </a:r>
                <a:r>
                  <a:rPr lang="en-US" sz="2800" i="1" dirty="0" smtClean="0"/>
                  <a:t>p </a:t>
                </a:r>
                <a:r>
                  <a:rPr lang="en-US" sz="2800" dirty="0" smtClean="0"/>
                  <a:t>to our knowledge base, so we treat the update as adding a default of the form: </a:t>
                </a:r>
              </a:p>
              <a:p>
                <a:endParaRPr lang="en-US" sz="2800" b="0" i="1"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𝑝</m:t>
                      </m:r>
                    </m:oMath>
                  </m:oMathPara>
                </a14:m>
                <a:endParaRPr lang="en-US" sz="2800" b="0" dirty="0" smtClean="0"/>
              </a:p>
              <a:p>
                <a:endParaRPr lang="en-US" sz="2800" dirty="0" smtClean="0"/>
              </a:p>
              <a:p>
                <a:pPr marL="457200" indent="-457200">
                  <a:buFontTx/>
                  <a:buChar char="-"/>
                </a:pPr>
                <a:r>
                  <a:rPr lang="en-US" sz="2800" dirty="0" smtClean="0"/>
                  <a:t>When </a:t>
                </a:r>
                <a:r>
                  <a:rPr lang="en-US" sz="2800" i="1" dirty="0" smtClean="0"/>
                  <a:t>p</a:t>
                </a:r>
                <a:r>
                  <a:rPr lang="en-US" sz="2800" dirty="0"/>
                  <a:t> </a:t>
                </a:r>
                <a:r>
                  <a:rPr lang="en-US" sz="2800" dirty="0" smtClean="0"/>
                  <a:t>is a direct claim about a “value” (of the form: </a:t>
                </a:r>
                <a14:m>
                  <m:oMath xmlns:m="http://schemas.openxmlformats.org/officeDocument/2006/math">
                    <m:r>
                      <a:rPr lang="en-US" sz="2800" b="0" i="1" smtClean="0">
                        <a:latin typeface="Cambria Math" panose="02040503050406030204" pitchFamily="18" charset="0"/>
                      </a:rPr>
                      <m:t>𝑟</m:t>
                    </m:r>
                  </m:oMath>
                </a14:m>
                <a:r>
                  <a:rPr lang="en-US" sz="2800" dirty="0" smtClean="0"/>
                  <a:t> is a stronger reason than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m:t>
                        </m:r>
                      </m:sup>
                    </m:sSup>
                  </m:oMath>
                </a14:m>
                <a:r>
                  <a:rPr lang="en-US" sz="2800" dirty="0" smtClean="0"/>
                  <a:t>), then the default will look like this:</a:t>
                </a:r>
              </a:p>
              <a:p>
                <a:pPr marL="457200" indent="-457200">
                  <a:buFontTx/>
                  <a:buChar char="-"/>
                </a:pPr>
                <a:endParaRPr lang="en-US" sz="2800" dirty="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𝑢</m:t>
                      </m:r>
                      <m:r>
                        <a:rPr lang="en-US" sz="2800" i="1">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𝑟</m:t>
                      </m:r>
                    </m:oMath>
                  </m:oMathPara>
                </a14:m>
                <a:endParaRPr lang="en-US" sz="28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3" cstate="print"/>
                <a:stretch>
                  <a:fillRect l="-1494" t="-1489"/>
                </a:stretch>
              </a:blipFill>
            </p:spPr>
            <p:txBody>
              <a:bodyPr/>
              <a:lstStyle/>
              <a:p>
                <a:r>
                  <a:rPr lang="en-US">
                    <a:noFill/>
                  </a:rPr>
                  <a:t> </a:t>
                </a:r>
              </a:p>
            </p:txBody>
          </p:sp>
        </mc:Fallback>
      </mc:AlternateContent>
    </p:spTree>
    <p:extLst>
      <p:ext uri="{BB962C8B-B14F-4D97-AF65-F5344CB8AC3E}">
        <p14:creationId xmlns:p14="http://schemas.microsoft.com/office/powerpoint/2010/main" xmlns="" val="10863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084" y="838379"/>
            <a:ext cx="10765604" cy="3170099"/>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An evaluative update could be used to reinforce a shared value, inform another of an area of value they are ignorant of, or even antagonize an audience with the opposite opinion.</a:t>
            </a:r>
          </a:p>
          <a:p>
            <a:pPr marL="457200" indent="-457200">
              <a:buFontTx/>
              <a:buChar char="-"/>
            </a:pPr>
            <a:r>
              <a:rPr lang="en-US" sz="2800" dirty="0" smtClean="0"/>
              <a:t>A faultless disagreement on value is a case where two people take opposite stances and there is no fact of the matter.</a:t>
            </a:r>
          </a:p>
        </p:txBody>
      </p:sp>
    </p:spTree>
    <p:extLst>
      <p:ext uri="{BB962C8B-B14F-4D97-AF65-F5344CB8AC3E}">
        <p14:creationId xmlns:p14="http://schemas.microsoft.com/office/powerpoint/2010/main" xmlns="" val="328239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10084" y="838379"/>
                <a:ext cx="10765604" cy="4462760"/>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So if the disagreement were explicit, the </a:t>
                </a:r>
                <a:r>
                  <a:rPr lang="en-US" sz="2800" i="1" dirty="0" smtClean="0"/>
                  <a:t>context</a:t>
                </a:r>
                <a:r>
                  <a:rPr lang="en-US" sz="2800" dirty="0" smtClean="0"/>
                  <a:t> would contain:</a:t>
                </a:r>
              </a:p>
              <a:p>
                <a:r>
                  <a:rPr lang="en-US" sz="2800" dirty="0" smtClean="0"/>
                  <a:t>	</a:t>
                </a:r>
              </a:p>
              <a:p>
                <a:pPr algn="ctr"/>
                <a14:m>
                  <m:oMath xmlns:m="http://schemas.openxmlformats.org/officeDocument/2006/math">
                    <m:sSub>
                      <m:sSubPr>
                        <m:ctrlPr>
                          <a:rPr lang="en-US" sz="2800" b="0" i="1" smtClean="0">
                            <a:latin typeface="Cambria Math" panose="02040503050406030204" pitchFamily="18" charset="0"/>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1</m:t>
                        </m:r>
                      </m:sub>
                    </m:sSub>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oMath>
                </a14:m>
                <a:r>
                  <a:rPr lang="en-US" sz="2800" dirty="0" smtClean="0"/>
                  <a:t>  and  </a:t>
                </a:r>
                <a14:m>
                  <m:oMath xmlns:m="http://schemas.openxmlformats.org/officeDocument/2006/math">
                    <m:sSub>
                      <m:sSubPr>
                        <m:ctrlPr>
                          <a:rPr lang="en-US" sz="2800" b="0" i="1" smtClean="0">
                            <a:latin typeface="Cambria Math" panose="02040503050406030204" pitchFamily="18" charset="0"/>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2</m:t>
                        </m:r>
                      </m:sub>
                    </m:sSub>
                    <m:r>
                      <a:rPr lang="en-US" sz="2800" i="1">
                        <a:latin typeface="Cambria Math" panose="02040503050406030204" pitchFamily="18" charset="0"/>
                      </a:rPr>
                      <m:t>→</m:t>
                    </m:r>
                    <m:r>
                      <a:rPr lang="en-US" sz="2800" b="0" i="1" smtClean="0">
                        <a:latin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m:t>
                        </m:r>
                      </m:sup>
                    </m:sSup>
                  </m:oMath>
                </a14:m>
                <a:endParaRPr lang="en-US" sz="2800" b="0" dirty="0" smtClean="0">
                  <a:ea typeface="Cambria Math" panose="02040503050406030204" pitchFamily="18" charset="0"/>
                </a:endParaRPr>
              </a:p>
              <a:p>
                <a:endParaRPr lang="en-US" sz="2800" b="0" dirty="0" smtClean="0">
                  <a:ea typeface="Cambria Math" panose="02040503050406030204" pitchFamily="18" charset="0"/>
                </a:endParaRPr>
              </a:p>
              <a:p>
                <a:pPr marL="457200" indent="-457200">
                  <a:buFontTx/>
                  <a:buChar char="-"/>
                </a:pPr>
                <a:r>
                  <a:rPr lang="en-US" sz="2800" dirty="0" smtClean="0"/>
                  <a:t>While the </a:t>
                </a:r>
                <a:r>
                  <a:rPr lang="en-US" sz="2800" i="1" dirty="0" smtClean="0"/>
                  <a:t>objective judgment situation </a:t>
                </a:r>
                <a:r>
                  <a:rPr lang="en-US" sz="2800" dirty="0" smtClean="0"/>
                  <a:t>would contain neither:</a:t>
                </a:r>
              </a:p>
              <a:p>
                <a:pPr marL="457200" indent="-457200">
                  <a:buFontTx/>
                  <a:buChar char="-"/>
                </a:pPr>
                <a:endParaRPr lang="en-US" sz="2800" dirty="0"/>
              </a:p>
              <a:p>
                <a:pPr algn="ctr"/>
                <a14:m>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oMath>
                </a14:m>
                <a:r>
                  <a:rPr lang="en-US" sz="2800" dirty="0" smtClean="0"/>
                  <a:t>  nor  </a:t>
                </a:r>
                <a14:m>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oMath>
                </a14:m>
                <a:endParaRPr lang="en-US" sz="2800" dirty="0"/>
              </a:p>
              <a:p>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1010084" y="838379"/>
                <a:ext cx="10765604" cy="4462760"/>
              </a:xfrm>
              <a:prstGeom prst="rect">
                <a:avLst/>
              </a:prstGeom>
              <a:blipFill>
                <a:blip r:embed="rId3" cstate="print"/>
                <a:stretch>
                  <a:fillRect l="-1472" t="-1776"/>
                </a:stretch>
              </a:blipFill>
            </p:spPr>
            <p:txBody>
              <a:bodyPr/>
              <a:lstStyle/>
              <a:p>
                <a:r>
                  <a:rPr lang="en-US">
                    <a:noFill/>
                  </a:rPr>
                  <a:t> </a:t>
                </a:r>
              </a:p>
            </p:txBody>
          </p:sp>
        </mc:Fallback>
      </mc:AlternateContent>
    </p:spTree>
    <p:extLst>
      <p:ext uri="{BB962C8B-B14F-4D97-AF65-F5344CB8AC3E}">
        <p14:creationId xmlns:p14="http://schemas.microsoft.com/office/powerpoint/2010/main" xmlns="" val="2844664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The update contributed by an utterance could </a:t>
                </a:r>
                <a:r>
                  <a:rPr lang="en-US" sz="2800" i="1" dirty="0" smtClean="0"/>
                  <a:t>conflict</a:t>
                </a:r>
                <a:r>
                  <a:rPr lang="en-US" sz="2800" dirty="0" smtClean="0"/>
                  <a:t> with an objective value.</a:t>
                </a:r>
                <a:endParaRPr lang="en-US" sz="2800" dirty="0"/>
              </a:p>
              <a:p>
                <a:pPr marL="457200" indent="-457200">
                  <a:buFontTx/>
                  <a:buChar char="-"/>
                </a:pPr>
                <a:r>
                  <a:rPr lang="en-US" sz="2800" dirty="0" smtClean="0"/>
                  <a:t>Schematically, we could have</a:t>
                </a:r>
                <a14:m>
                  <m:oMath xmlns:m="http://schemas.openxmlformats.org/officeDocument/2006/math">
                    <m:r>
                      <a:rPr lang="en-US" sz="2800" b="0" i="0" smtClean="0">
                        <a:latin typeface="Cambria Math" panose="02040503050406030204" pitchFamily="18" charset="0"/>
                      </a:rPr>
                      <m:t> </m:t>
                    </m:r>
                    <m:r>
                      <a:rPr lang="en-US" sz="2800" i="1">
                        <a:latin typeface="Cambria Math" panose="02040503050406030204" pitchFamily="18" charset="0"/>
                      </a:rPr>
                      <m:t>𝑢</m:t>
                    </m:r>
                    <m:r>
                      <a:rPr lang="en-US" sz="2800" i="1">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𝑟</m:t>
                    </m:r>
                  </m:oMath>
                </a14:m>
                <a:r>
                  <a:rPr lang="en-US" sz="2800" dirty="0" smtClean="0"/>
                  <a:t> along with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m:t>
                    </m:r>
                  </m:oMath>
                </a14:m>
                <a:r>
                  <a:rPr lang="en-US" sz="2800" dirty="0" smtClean="0"/>
                  <a:t>.</a:t>
                </a:r>
              </a:p>
              <a:p>
                <a:pPr marL="457200" indent="-457200">
                  <a:buFontTx/>
                  <a:buChar char="-"/>
                </a:pPr>
                <a:r>
                  <a:rPr lang="en-US" sz="2800" dirty="0" smtClean="0"/>
                  <a:t>But unlike the case of precedents in the common law, the mere fact that someone made an assertion that conflicts with a value doesn’t override that value.</a:t>
                </a:r>
              </a:p>
              <a:p>
                <a:pPr marL="457200" indent="-457200">
                  <a:buFontTx/>
                  <a:buChar char="-"/>
                </a:pPr>
                <a:r>
                  <a:rPr lang="en-US" sz="2800" dirty="0" smtClean="0"/>
                  <a:t>Merely saying that vegemite is better than marmite doesn’t make it so!</a:t>
                </a:r>
              </a:p>
              <a:p>
                <a:pPr marL="457200" indent="-457200">
                  <a:buFontTx/>
                  <a:buChar char="-"/>
                </a:pPr>
                <a:r>
                  <a:rPr lang="en-US" sz="2800" dirty="0" smtClean="0"/>
                  <a:t>Hence there is no equivalent to the precedent defaults that automatically resolves conflicts between utterances and values.</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3" cstate="print"/>
                <a:stretch>
                  <a:fillRect l="-1494" t="-1489" r="-897"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147175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Even a judgment in the common law doesn’t </a:t>
            </a:r>
            <a:r>
              <a:rPr lang="en-US" sz="2800" i="1" dirty="0" smtClean="0"/>
              <a:t>change</a:t>
            </a:r>
            <a:r>
              <a:rPr lang="en-US" sz="2800" dirty="0" smtClean="0"/>
              <a:t> the value.</a:t>
            </a:r>
          </a:p>
          <a:p>
            <a:pPr marL="457200" indent="-457200">
              <a:buFontTx/>
              <a:buChar char="-"/>
            </a:pPr>
            <a:r>
              <a:rPr lang="en-US" sz="2800" dirty="0" smtClean="0"/>
              <a:t>It is just that, in the common law, judging cases in conformity with the precedent is more important than judging them according to objective values.</a:t>
            </a:r>
          </a:p>
          <a:p>
            <a:pPr marL="457200" indent="-457200">
              <a:buFontTx/>
              <a:buChar char="-"/>
            </a:pPr>
            <a:r>
              <a:rPr lang="en-US" sz="2800" dirty="0" smtClean="0"/>
              <a:t>Something similar could be said for following a linguistic convention; the linguistic precedent is of the first importance in making objective determinations (about application and truth).</a:t>
            </a:r>
          </a:p>
          <a:p>
            <a:pPr marL="457200" indent="-457200">
              <a:buFontTx/>
              <a:buChar char="-"/>
            </a:pPr>
            <a:r>
              <a:rPr lang="en-US" sz="2800" dirty="0" smtClean="0"/>
              <a:t>Only where it does not determine the answer are we to consult (objective) values.</a:t>
            </a:r>
          </a:p>
        </p:txBody>
      </p:sp>
    </p:spTree>
    <p:extLst>
      <p:ext uri="{BB962C8B-B14F-4D97-AF65-F5344CB8AC3E}">
        <p14:creationId xmlns:p14="http://schemas.microsoft.com/office/powerpoint/2010/main" xmlns="" val="3413921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How it works</a:t>
                </a:r>
              </a:p>
              <a:p>
                <a:endParaRPr lang="en-US" sz="2800" dirty="0" smtClean="0"/>
              </a:p>
              <a:p>
                <a:pPr marL="457200" indent="-457200">
                  <a:buFontTx/>
                  <a:buChar char="-"/>
                </a:pPr>
                <a:r>
                  <a:rPr lang="en-US" sz="2800" dirty="0" smtClean="0"/>
                  <a:t>Obviously, mere assertion about values (or anything else) does not occupy a similar position with respect to evaluative judgment.</a:t>
                </a:r>
              </a:p>
              <a:p>
                <a:pPr marL="457200" indent="-457200">
                  <a:buFontTx/>
                  <a:buChar char="-"/>
                </a:pPr>
                <a:r>
                  <a:rPr lang="en-US" sz="2800" dirty="0" smtClean="0"/>
                  <a:t>To determine if ‘Marmite is better than Vegemite’ is true, we need only consult the facts about value (the elements of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𝒱</m:t>
                    </m:r>
                  </m:oMath>
                </a14:m>
                <a:r>
                  <a:rPr lang="en-US" sz="2800" dirty="0" smtClean="0"/>
                  <a:t> in the objective judgment situation).</a:t>
                </a:r>
              </a:p>
              <a:p>
                <a:pPr marL="457200" indent="-457200">
                  <a:buFontTx/>
                  <a:buChar char="-"/>
                </a:pPr>
                <a:r>
                  <a:rPr lang="en-US" sz="2800" dirty="0" smtClean="0"/>
                  <a:t>If an assertion is at odds with the facts, it does not override them: it is simply false.</a:t>
                </a:r>
              </a:p>
              <a:p>
                <a:pPr marL="457200" indent="-457200">
                  <a:buFontTx/>
                  <a:buChar char="-"/>
                </a:pPr>
                <a:r>
                  <a:rPr lang="en-US" sz="2800" dirty="0" smtClean="0"/>
                  <a:t>If there is no fact of the matter (as in a case of faultless disagreement), the assertion still does not carry the day (though we treat it as expressing an opinion that is rationally permissible).</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3" cstate="print"/>
                <a:stretch>
                  <a:fillRect l="-1494" t="-1489" r="-1973"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3879451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084" y="838379"/>
            <a:ext cx="10765604" cy="4893647"/>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p>
          <a:p>
            <a:pPr marL="457200" indent="-457200">
              <a:buFontTx/>
              <a:buChar char="-"/>
            </a:pPr>
            <a:r>
              <a:rPr lang="en-US" sz="2800" dirty="0" smtClean="0"/>
              <a:t>Faultless disagreements crop up in the unsettled regions of vague predicates, as well as in unsettled regions of value.</a:t>
            </a:r>
          </a:p>
          <a:p>
            <a:pPr marL="457200" indent="-457200">
              <a:buFontTx/>
              <a:buChar char="-"/>
            </a:pPr>
            <a:r>
              <a:rPr lang="en-US" sz="2800" dirty="0" smtClean="0"/>
              <a:t>Structurally, the situations are parallel, and both arise from the absence of a relevant fact of the matter, along with imperfect knowledge of the facts.</a:t>
            </a:r>
          </a:p>
          <a:p>
            <a:pPr marL="457200" indent="-457200">
              <a:buFontTx/>
              <a:buChar char="-"/>
            </a:pPr>
            <a:r>
              <a:rPr lang="en-US" sz="2800" dirty="0" smtClean="0"/>
              <a:t>However, in the first – </a:t>
            </a:r>
            <a:r>
              <a:rPr lang="en-US" sz="2800" i="1" dirty="0" smtClean="0"/>
              <a:t>semantic</a:t>
            </a:r>
            <a:r>
              <a:rPr lang="en-US" sz="2800" dirty="0" smtClean="0"/>
              <a:t> – case, an arbitrary stipulation would supply the grounds for deciding a subsequent judgment.</a:t>
            </a:r>
          </a:p>
          <a:p>
            <a:pPr marL="457200" indent="-457200">
              <a:buFontTx/>
              <a:buChar char="-"/>
            </a:pPr>
            <a:r>
              <a:rPr lang="en-US" sz="2800" dirty="0" smtClean="0"/>
              <a:t>Whereas (aesthetic, moral, etc.) </a:t>
            </a:r>
            <a:r>
              <a:rPr lang="en-US" sz="2800" i="1" dirty="0" smtClean="0"/>
              <a:t>evaluation</a:t>
            </a:r>
            <a:r>
              <a:rPr lang="en-US" sz="2800" dirty="0" smtClean="0"/>
              <a:t> is supposed to judge the values directly.</a:t>
            </a:r>
          </a:p>
        </p:txBody>
      </p:sp>
    </p:spTree>
    <p:extLst>
      <p:ext uri="{BB962C8B-B14F-4D97-AF65-F5344CB8AC3E}">
        <p14:creationId xmlns:p14="http://schemas.microsoft.com/office/powerpoint/2010/main" xmlns="" val="159671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Values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Nevertheless, we tend to know what to do to coordinate in such situations, and immediately discount the considerations adduced a moment ago – what does it matter that it’s a Tuesday!</a:t>
            </a:r>
          </a:p>
          <a:p>
            <a:pPr marL="457200" indent="-457200">
              <a:buFontTx/>
              <a:buChar char="-"/>
            </a:pPr>
            <a:r>
              <a:rPr lang="en-US" sz="2800" dirty="0" smtClean="0">
                <a:latin typeface="Calibri" panose="020F0502020204030204" pitchFamily="34" charset="0"/>
                <a:cs typeface="Times New Roman" panose="02020603050405020304" pitchFamily="18" charset="0"/>
              </a:rPr>
              <a:t>Something allows us to choose among the options left open by the precedent, so that, in combination with that something, precedent really does tell us what to do.</a:t>
            </a:r>
          </a:p>
          <a:p>
            <a:pPr marL="457200" indent="-457200">
              <a:buFontTx/>
              <a:buChar char="-"/>
            </a:pPr>
            <a:endParaRPr lang="en-US" sz="2800" dirty="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Our name for that additional source of constraint is “value.”</a:t>
            </a:r>
          </a:p>
          <a:p>
            <a:endParaRPr lang="en-US" sz="2800" b="0" dirty="0" smtClean="0">
              <a:latin typeface="Calibri" panose="020F0502020204030204" pitchFamily="34" charset="0"/>
              <a:ea typeface="Cambria Math" panose="02040503050406030204" pitchFamily="18" charset="0"/>
              <a:cs typeface="Times New Roman" panose="02020603050405020304" pitchFamily="18" charset="0"/>
            </a:endParaRPr>
          </a:p>
          <a:p>
            <a:pPr marL="457200" indent="-457200">
              <a:buFontTx/>
              <a:buChar char="-"/>
            </a:pPr>
            <a:endParaRPr lang="en-US" sz="28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7304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Values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You’ll recall that “value” is modelled as a set of defaults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𝒱</m:t>
                    </m:r>
                  </m:oMath>
                </a14:m>
                <a:r>
                  <a:rPr lang="en-US" sz="2800" dirty="0" smtClean="0">
                    <a:latin typeface="Calibri" panose="020F0502020204030204" pitchFamily="34" charset="0"/>
                    <a:cs typeface="Times New Roman" panose="02020603050405020304" pitchFamily="18" charset="0"/>
                  </a:rPr>
                  <a:t> of the form (where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cs typeface="Times New Roman" panose="02020603050405020304" pitchFamily="18" charset="0"/>
                      </a:rPr>
                      <m:t>, </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800" dirty="0" smtClean="0">
                    <a:latin typeface="Calibri" panose="020F0502020204030204" pitchFamily="34" charset="0"/>
                    <a:cs typeface="Times New Roman" panose="02020603050405020304" pitchFamily="18" charset="0"/>
                  </a:rPr>
                  <a:t> are defaults):</a:t>
                </a:r>
              </a:p>
              <a:p>
                <a:endParaRPr lang="en-US" sz="2800" dirty="0" smtClean="0">
                  <a:latin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sz="2800" b="0" dirty="0" smtClean="0">
                  <a:latin typeface="Calibri" panose="020F0502020204030204" pitchFamily="34" charset="0"/>
                  <a:ea typeface="Cambria Math" panose="02040503050406030204" pitchFamily="18" charset="0"/>
                  <a:cs typeface="Times New Roman" panose="02020603050405020304" pitchFamily="18" charset="0"/>
                </a:endParaRP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Value is intended to be a wide umbrella. </a:t>
                </a:r>
              </a:p>
              <a:p>
                <a:pPr marL="457200" indent="-457200">
                  <a:buFontTx/>
                  <a:buChar char="-"/>
                </a:pPr>
                <a:r>
                  <a:rPr lang="en-US" sz="2800" dirty="0" smtClean="0">
                    <a:latin typeface="Calibri" panose="020F0502020204030204" pitchFamily="34" charset="0"/>
                    <a:cs typeface="Times New Roman" panose="02020603050405020304" pitchFamily="18" charset="0"/>
                  </a:rPr>
                  <a:t>If we want it to solve </a:t>
                </a:r>
                <a:r>
                  <a:rPr lang="en-US" sz="2800" dirty="0" err="1" smtClean="0">
                    <a:latin typeface="Calibri" panose="020F0502020204030204" pitchFamily="34" charset="0"/>
                    <a:cs typeface="Times New Roman" panose="02020603050405020304" pitchFamily="18" charset="0"/>
                  </a:rPr>
                  <a:t>Lewisian</a:t>
                </a:r>
                <a:r>
                  <a:rPr lang="en-US" sz="2800" dirty="0" smtClean="0">
                    <a:latin typeface="Calibri" panose="020F0502020204030204" pitchFamily="34" charset="0"/>
                    <a:cs typeface="Times New Roman" panose="02020603050405020304" pitchFamily="18" charset="0"/>
                  </a:rPr>
                  <a:t> coordination problems, then it should include resources that underwrite the shared psychological focus that Lewis and Schelling have argued is responsible for this.</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3" cstate="print"/>
                <a:stretch>
                  <a:fillRect l="-1494" t="-1489"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397337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Values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On the other hand, if we believe (as we should) that agents’ hunches of how to extend a precedent are sometimes wrong, then we must go beyond individual agents’ psychologies in tabulating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𝒱</m:t>
                    </m:r>
                  </m:oMath>
                </a14:m>
                <a:r>
                  <a:rPr lang="en-US" sz="2800" dirty="0" smtClean="0">
                    <a:latin typeface="Calibri" panose="020F0502020204030204" pitchFamily="34" charset="0"/>
                    <a:cs typeface="Times New Roman" panose="02020603050405020304" pitchFamily="18" charset="0"/>
                  </a:rPr>
                  <a:t>.</a:t>
                </a:r>
              </a:p>
              <a:p>
                <a:pPr marL="457200" indent="-457200">
                  <a:buFontTx/>
                  <a:buChar char="-"/>
                </a:pPr>
                <a:r>
                  <a:rPr lang="en-US" sz="2800" dirty="0" smtClean="0">
                    <a:latin typeface="Calibri" panose="020F0502020204030204" pitchFamily="34" charset="0"/>
                    <a:cs typeface="Times New Roman" panose="02020603050405020304" pitchFamily="18" charset="0"/>
                  </a:rPr>
                  <a:t>The correct way to extend a precedent to a case presumably depends on objective norms for ranking reasons, existing independently of what agents think and do.</a:t>
                </a:r>
              </a:p>
              <a:p>
                <a:pPr marL="457200" indent="-457200">
                  <a:buFontTx/>
                  <a:buChar char="-"/>
                </a:pPr>
                <a:r>
                  <a:rPr lang="en-US" sz="2800" dirty="0" smtClean="0">
                    <a:latin typeface="Calibri" panose="020F0502020204030204" pitchFamily="34" charset="0"/>
                    <a:cs typeface="Times New Roman" panose="02020603050405020304" pitchFamily="18" charset="0"/>
                  </a:rPr>
                  <a:t>Since agents’ mental lives at least approximate what is rational, their grasp of the objective norms, which must therefore tend to overlap, could help to predict a portion of the coordination facts.</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2" cstate="print"/>
                <a:stretch>
                  <a:fillRect l="-1494" t="-1489"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428769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Values</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Let’s assume, then, until we have to give the idea up, that there is an “objective”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𝒱</m:t>
                    </m:r>
                  </m:oMath>
                </a14:m>
                <a:r>
                  <a:rPr lang="en-US" sz="2800" dirty="0" smtClean="0">
                    <a:latin typeface="Calibri" panose="020F0502020204030204" pitchFamily="34" charset="0"/>
                    <a:cs typeface="Times New Roman" panose="02020603050405020304" pitchFamily="18" charset="0"/>
                  </a:rPr>
                  <a:t> that we can combine with the precedent and use to determine the objective status of at least the clear cases.</a:t>
                </a:r>
              </a:p>
              <a:p>
                <a:pPr marL="457200" indent="-457200">
                  <a:buFontTx/>
                  <a:buChar char="-"/>
                </a:pPr>
                <a:r>
                  <a:rPr lang="en-US" sz="2800" dirty="0" smtClean="0">
                    <a:latin typeface="Calibri" panose="020F0502020204030204" pitchFamily="34" charset="0"/>
                    <a:cs typeface="Times New Roman" panose="02020603050405020304" pitchFamily="18" charset="0"/>
                  </a:rPr>
                  <a:t>To the extent that we have to give this up, apparently objective matters, such as category membership, become infected with subjectivity. This could be the right view, but it will take some convincing for me to come round to it!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031873"/>
              </a:xfrm>
              <a:prstGeom prst="rect">
                <a:avLst/>
              </a:prstGeom>
              <a:blipFill>
                <a:blip r:embed="rId2" cstate="print"/>
                <a:stretch>
                  <a:fillRect l="-1494" t="-1967" r="-1733" b="-3480"/>
                </a:stretch>
              </a:blipFill>
            </p:spPr>
            <p:txBody>
              <a:bodyPr/>
              <a:lstStyle/>
              <a:p>
                <a:r>
                  <a:rPr lang="en-US">
                    <a:noFill/>
                  </a:rPr>
                  <a:t> </a:t>
                </a:r>
              </a:p>
            </p:txBody>
          </p:sp>
        </mc:Fallback>
      </mc:AlternateContent>
    </p:spTree>
    <p:extLst>
      <p:ext uri="{BB962C8B-B14F-4D97-AF65-F5344CB8AC3E}">
        <p14:creationId xmlns:p14="http://schemas.microsoft.com/office/powerpoint/2010/main" xmlns="" val="133140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Faultless disagreement</a:t>
            </a:r>
          </a:p>
          <a:p>
            <a:pPr marL="457200" indent="-457200">
              <a:buFontTx/>
              <a:buChar char="-"/>
            </a:pPr>
            <a:endParaRPr lang="en-US" sz="2800" dirty="0" smtClean="0">
              <a:latin typeface="Calibri" panose="020F0502020204030204" pitchFamily="34" charset="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Even if the values relevant for extending a precedent are objective, our knowledge of them may be less than perfect, leading to mistakes. This is a design feature.</a:t>
            </a:r>
          </a:p>
          <a:p>
            <a:pPr marL="457200" indent="-457200">
              <a:buFontTx/>
              <a:buChar char="-"/>
            </a:pPr>
            <a:r>
              <a:rPr lang="en-US" sz="2800" dirty="0" smtClean="0">
                <a:latin typeface="Calibri" panose="020F0502020204030204" pitchFamily="34" charset="0"/>
                <a:cs typeface="Times New Roman" panose="02020603050405020304" pitchFamily="18" charset="0"/>
              </a:rPr>
              <a:t>But it also leads to an interesting outcome. Two people might have conflicting opinions about how to extend the precedent without either being wrong (both ways are rationally permitted according to the objective tabulation of the decision situation).</a:t>
            </a:r>
          </a:p>
          <a:p>
            <a:pPr marL="457200" indent="-457200">
              <a:buFontTx/>
              <a:buChar char="-"/>
            </a:pPr>
            <a:r>
              <a:rPr lang="en-US" sz="2800" dirty="0" smtClean="0">
                <a:latin typeface="Calibri" panose="020F0502020204030204" pitchFamily="34" charset="0"/>
                <a:cs typeface="Times New Roman" panose="02020603050405020304" pitchFamily="18" charset="0"/>
              </a:rPr>
              <a:t>In other words, we predict (for a predicate that is vague, and for agents whose opinions don’t perfectly track objective value) what one might call </a:t>
            </a:r>
            <a:r>
              <a:rPr lang="en-US" sz="2800" i="1" dirty="0" smtClean="0">
                <a:latin typeface="Calibri" panose="020F0502020204030204" pitchFamily="34" charset="0"/>
                <a:cs typeface="Times New Roman" panose="02020603050405020304" pitchFamily="18" charset="0"/>
              </a:rPr>
              <a:t>faultless disagreement.</a:t>
            </a:r>
            <a:endParaRPr lang="en-US" sz="28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6080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3245</TotalTime>
  <Words>2339</Words>
  <Application>Microsoft Office PowerPoint</Application>
  <PresentationFormat>Custom</PresentationFormat>
  <Paragraphs>288</Paragraphs>
  <Slides>47</Slides>
  <Notes>19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Cumming</dc:creator>
  <cp:lastModifiedBy>Jeff Horty</cp:lastModifiedBy>
  <cp:revision>91</cp:revision>
  <dcterms:created xsi:type="dcterms:W3CDTF">2016-07-07T21:20:09Z</dcterms:created>
  <dcterms:modified xsi:type="dcterms:W3CDTF">2016-07-17T16:51:42Z</dcterms:modified>
</cp:coreProperties>
</file>