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385" r:id="rId2"/>
    <p:sldId id="386" r:id="rId3"/>
    <p:sldId id="257" r:id="rId4"/>
    <p:sldId id="372" r:id="rId5"/>
    <p:sldId id="373" r:id="rId6"/>
    <p:sldId id="374" r:id="rId7"/>
    <p:sldId id="375" r:id="rId8"/>
    <p:sldId id="378" r:id="rId9"/>
    <p:sldId id="376" r:id="rId10"/>
    <p:sldId id="377" r:id="rId11"/>
    <p:sldId id="381" r:id="rId12"/>
    <p:sldId id="380" r:id="rId13"/>
    <p:sldId id="379" r:id="rId14"/>
    <p:sldId id="382" r:id="rId15"/>
    <p:sldId id="384" r:id="rId16"/>
    <p:sldId id="371" r:id="rId17"/>
    <p:sldId id="258" r:id="rId18"/>
    <p:sldId id="308" r:id="rId19"/>
    <p:sldId id="309" r:id="rId20"/>
    <p:sldId id="310" r:id="rId21"/>
    <p:sldId id="263" r:id="rId22"/>
    <p:sldId id="264" r:id="rId23"/>
    <p:sldId id="259" r:id="rId24"/>
    <p:sldId id="260" r:id="rId25"/>
    <p:sldId id="266" r:id="rId26"/>
    <p:sldId id="261" r:id="rId27"/>
    <p:sldId id="262" r:id="rId28"/>
    <p:sldId id="265" r:id="rId29"/>
    <p:sldId id="267" r:id="rId30"/>
    <p:sldId id="268" r:id="rId31"/>
    <p:sldId id="269" r:id="rId32"/>
    <p:sldId id="311" r:id="rId33"/>
    <p:sldId id="270" r:id="rId34"/>
    <p:sldId id="271" r:id="rId35"/>
    <p:sldId id="274" r:id="rId36"/>
    <p:sldId id="273" r:id="rId37"/>
    <p:sldId id="331" r:id="rId38"/>
    <p:sldId id="275" r:id="rId39"/>
    <p:sldId id="370" r:id="rId40"/>
    <p:sldId id="276" r:id="rId41"/>
    <p:sldId id="312" r:id="rId42"/>
    <p:sldId id="313" r:id="rId43"/>
    <p:sldId id="280" r:id="rId44"/>
    <p:sldId id="315" r:id="rId45"/>
    <p:sldId id="317" r:id="rId46"/>
    <p:sldId id="343" r:id="rId47"/>
    <p:sldId id="344" r:id="rId48"/>
    <p:sldId id="318" r:id="rId49"/>
    <p:sldId id="319" r:id="rId50"/>
    <p:sldId id="316" r:id="rId51"/>
    <p:sldId id="282" r:id="rId52"/>
    <p:sldId id="314" r:id="rId53"/>
    <p:sldId id="322" r:id="rId54"/>
    <p:sldId id="321" r:id="rId55"/>
    <p:sldId id="345" r:id="rId56"/>
    <p:sldId id="383" r:id="rId57"/>
    <p:sldId id="363" r:id="rId58"/>
    <p:sldId id="364" r:id="rId59"/>
    <p:sldId id="365" r:id="rId60"/>
    <p:sldId id="360" r:id="rId61"/>
    <p:sldId id="286" r:id="rId62"/>
    <p:sldId id="287" r:id="rId63"/>
    <p:sldId id="324" r:id="rId64"/>
    <p:sldId id="328" r:id="rId65"/>
    <p:sldId id="329" r:id="rId66"/>
    <p:sldId id="288" r:id="rId67"/>
    <p:sldId id="334" r:id="rId68"/>
    <p:sldId id="325" r:id="rId69"/>
    <p:sldId id="332" r:id="rId70"/>
    <p:sldId id="346" r:id="rId71"/>
    <p:sldId id="335" r:id="rId72"/>
    <p:sldId id="336" r:id="rId73"/>
    <p:sldId id="292" r:id="rId74"/>
    <p:sldId id="347" r:id="rId75"/>
    <p:sldId id="293" r:id="rId76"/>
    <p:sldId id="294" r:id="rId77"/>
    <p:sldId id="338" r:id="rId78"/>
    <p:sldId id="339" r:id="rId79"/>
    <p:sldId id="353" r:id="rId80"/>
    <p:sldId id="295" r:id="rId81"/>
    <p:sldId id="341" r:id="rId82"/>
    <p:sldId id="298" r:id="rId83"/>
    <p:sldId id="296" r:id="rId84"/>
    <p:sldId id="355" r:id="rId85"/>
    <p:sldId id="368" r:id="rId86"/>
    <p:sldId id="297" r:id="rId87"/>
    <p:sldId id="299" r:id="rId88"/>
    <p:sldId id="300" r:id="rId89"/>
    <p:sldId id="301" r:id="rId90"/>
    <p:sldId id="302" r:id="rId91"/>
    <p:sldId id="306" r:id="rId92"/>
    <p:sldId id="307" r:id="rId93"/>
    <p:sldId id="356" r:id="rId94"/>
    <p:sldId id="357" r:id="rId95"/>
    <p:sldId id="358" r:id="rId96"/>
    <p:sldId id="359" r:id="rId97"/>
    <p:sldId id="366" r:id="rId98"/>
    <p:sldId id="367"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52" autoAdjust="0"/>
  </p:normalViewPr>
  <p:slideViewPr>
    <p:cSldViewPr snapToGrid="0">
      <p:cViewPr varScale="1">
        <p:scale>
          <a:sx n="81" d="100"/>
          <a:sy n="81" d="100"/>
        </p:scale>
        <p:origin x="-758" y="-77"/>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DB074-5F11-45FB-9D8E-AF2653864AED}" type="datetimeFigureOut">
              <a:rPr lang="en-US" smtClean="0"/>
              <a:pPr/>
              <a:t>7/17/2016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A78B8-0EC7-4244-9F33-DD9752B5082F}" type="slidenum">
              <a:rPr lang="en-US" smtClean="0"/>
              <a:pPr/>
              <a:t>‹#›</a:t>
            </a:fld>
            <a:endParaRPr lang="en-US"/>
          </a:p>
        </p:txBody>
      </p:sp>
    </p:spTree>
    <p:extLst>
      <p:ext uri="{BB962C8B-B14F-4D97-AF65-F5344CB8AC3E}">
        <p14:creationId xmlns:p14="http://schemas.microsoft.com/office/powerpoint/2010/main" xmlns="" val="233322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42B6E-C3E2-45BC-99AE-50E922526234}" type="slidenum">
              <a:rPr lang="en-US" smtClean="0"/>
              <a:pPr/>
              <a:t>2</a:t>
            </a:fld>
            <a:endParaRPr lang="en-US"/>
          </a:p>
        </p:txBody>
      </p:sp>
    </p:spTree>
    <p:extLst>
      <p:ext uri="{BB962C8B-B14F-4D97-AF65-F5344CB8AC3E}">
        <p14:creationId xmlns:p14="http://schemas.microsoft.com/office/powerpoint/2010/main" xmlns="" val="3342181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could imagine a </a:t>
            </a:r>
            <a:r>
              <a:rPr lang="en-US" dirty="0" err="1" smtClean="0"/>
              <a:t>Sorites</a:t>
            </a:r>
            <a:r>
              <a:rPr lang="en-US" dirty="0" smtClean="0"/>
              <a:t> series in which each step involves the weakening</a:t>
            </a:r>
            <a:r>
              <a:rPr lang="en-US" baseline="0" dirty="0" smtClean="0"/>
              <a:t> or failure of one factor among many.</a:t>
            </a:r>
          </a:p>
          <a:p>
            <a:pPr marL="171450" indent="-171450">
              <a:buFontTx/>
              <a:buChar char="-"/>
            </a:pPr>
            <a:r>
              <a:rPr lang="en-US" dirty="0" smtClean="0"/>
              <a:t>NB: conditions</a:t>
            </a:r>
            <a:r>
              <a:rPr lang="en-US" baseline="0" dirty="0" smtClean="0"/>
              <a:t> (1)-(6) are not understood to be individually necessary and jointly sufficient.</a:t>
            </a:r>
          </a:p>
          <a:p>
            <a:endParaRPr lang="en-US" baseline="0" dirty="0" smtClean="0"/>
          </a:p>
        </p:txBody>
      </p:sp>
      <p:sp>
        <p:nvSpPr>
          <p:cNvPr id="4" name="Slide Number Placeholder 3"/>
          <p:cNvSpPr>
            <a:spLocks noGrp="1"/>
          </p:cNvSpPr>
          <p:nvPr>
            <p:ph type="sldNum" sz="quarter" idx="10"/>
          </p:nvPr>
        </p:nvSpPr>
        <p:spPr/>
        <p:txBody>
          <a:bodyPr/>
          <a:lstStyle/>
          <a:p>
            <a:fld id="{8B0A78B8-0EC7-4244-9F33-DD9752B5082F}" type="slidenum">
              <a:rPr lang="en-US" smtClean="0"/>
              <a:pPr/>
              <a:t>27</a:t>
            </a:fld>
            <a:endParaRPr lang="en-US"/>
          </a:p>
        </p:txBody>
      </p:sp>
    </p:spTree>
    <p:extLst>
      <p:ext uri="{BB962C8B-B14F-4D97-AF65-F5344CB8AC3E}">
        <p14:creationId xmlns:p14="http://schemas.microsoft.com/office/powerpoint/2010/main" xmlns="" val="109587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covers</a:t>
            </a:r>
            <a:r>
              <a:rPr lang="en-US" baseline="0" dirty="0" smtClean="0"/>
              <a:t> a lot of traditional cases, but not all (e.g. the map without borders).</a:t>
            </a:r>
          </a:p>
          <a:p>
            <a:pPr marL="171450" indent="-171450">
              <a:buFontTx/>
              <a:buChar char="-"/>
            </a:pPr>
            <a:r>
              <a:rPr lang="en-US" baseline="0" dirty="0" smtClean="0"/>
              <a:t>By “exploits this sort of vagueness,” I mean that the </a:t>
            </a:r>
            <a:r>
              <a:rPr lang="en-US" baseline="0" dirty="0" err="1" smtClean="0"/>
              <a:t>Sorites</a:t>
            </a:r>
            <a:r>
              <a:rPr lang="en-US" baseline="0" dirty="0" smtClean="0"/>
              <a:t> would fall flat if the conceptual relationship were specifiable in a classical definition.</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28</a:t>
            </a:fld>
            <a:endParaRPr lang="en-US"/>
          </a:p>
        </p:txBody>
      </p:sp>
    </p:spTree>
    <p:extLst>
      <p:ext uri="{BB962C8B-B14F-4D97-AF65-F5344CB8AC3E}">
        <p14:creationId xmlns:p14="http://schemas.microsoft.com/office/powerpoint/2010/main" xmlns="" val="331716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29</a:t>
            </a:fld>
            <a:endParaRPr lang="en-US"/>
          </a:p>
        </p:txBody>
      </p:sp>
    </p:spTree>
    <p:extLst>
      <p:ext uri="{BB962C8B-B14F-4D97-AF65-F5344CB8AC3E}">
        <p14:creationId xmlns:p14="http://schemas.microsoft.com/office/powerpoint/2010/main" xmlns="" val="380030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What does vague simpliciter mean? Perhaps that there is at least one analysis of the expression that is vague.</a:t>
            </a:r>
          </a:p>
        </p:txBody>
      </p:sp>
      <p:sp>
        <p:nvSpPr>
          <p:cNvPr id="4" name="Slide Number Placeholder 3"/>
          <p:cNvSpPr>
            <a:spLocks noGrp="1"/>
          </p:cNvSpPr>
          <p:nvPr>
            <p:ph type="sldNum" sz="quarter" idx="10"/>
          </p:nvPr>
        </p:nvSpPr>
        <p:spPr/>
        <p:txBody>
          <a:bodyPr/>
          <a:lstStyle/>
          <a:p>
            <a:fld id="{8B0A78B8-0EC7-4244-9F33-DD9752B5082F}" type="slidenum">
              <a:rPr lang="en-US" smtClean="0"/>
              <a:pPr/>
              <a:t>30</a:t>
            </a:fld>
            <a:endParaRPr lang="en-US"/>
          </a:p>
        </p:txBody>
      </p:sp>
    </p:spTree>
    <p:extLst>
      <p:ext uri="{BB962C8B-B14F-4D97-AF65-F5344CB8AC3E}">
        <p14:creationId xmlns:p14="http://schemas.microsoft.com/office/powerpoint/2010/main" xmlns="" val="322422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31</a:t>
            </a:fld>
            <a:endParaRPr lang="en-US"/>
          </a:p>
        </p:txBody>
      </p:sp>
    </p:spTree>
    <p:extLst>
      <p:ext uri="{BB962C8B-B14F-4D97-AF65-F5344CB8AC3E}">
        <p14:creationId xmlns:p14="http://schemas.microsoft.com/office/powerpoint/2010/main" xmlns="" val="52200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32</a:t>
            </a:fld>
            <a:endParaRPr lang="en-US"/>
          </a:p>
        </p:txBody>
      </p:sp>
    </p:spTree>
    <p:extLst>
      <p:ext uri="{BB962C8B-B14F-4D97-AF65-F5344CB8AC3E}">
        <p14:creationId xmlns:p14="http://schemas.microsoft.com/office/powerpoint/2010/main" xmlns="" val="311306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first objection</a:t>
            </a:r>
            <a:r>
              <a:rPr lang="en-US" baseline="0" dirty="0" smtClean="0"/>
              <a:t> applies most strongly to a “first-order” border.</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33</a:t>
            </a:fld>
            <a:endParaRPr lang="en-US"/>
          </a:p>
        </p:txBody>
      </p:sp>
    </p:spTree>
    <p:extLst>
      <p:ext uri="{BB962C8B-B14F-4D97-AF65-F5344CB8AC3E}">
        <p14:creationId xmlns:p14="http://schemas.microsoft.com/office/powerpoint/2010/main" xmlns="" val="3557373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34</a:t>
            </a:fld>
            <a:endParaRPr lang="en-US"/>
          </a:p>
        </p:txBody>
      </p:sp>
    </p:spTree>
    <p:extLst>
      <p:ext uri="{BB962C8B-B14F-4D97-AF65-F5344CB8AC3E}">
        <p14:creationId xmlns:p14="http://schemas.microsoft.com/office/powerpoint/2010/main" xmlns="" val="49820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err="1" smtClean="0"/>
              <a:t>Solt</a:t>
            </a:r>
            <a:r>
              <a:rPr lang="en-US" baseline="0" dirty="0" smtClean="0"/>
              <a:t> uses these data to illustrate a difference between ‘most’ and ‘more than half’, but consider using them instead to determine the precise conceptual relationship between ‘most’ and a numerical percentage.</a:t>
            </a:r>
          </a:p>
          <a:p>
            <a:pPr marL="171450" indent="-171450">
              <a:buFontTx/>
              <a:buChar char="-"/>
            </a:pPr>
            <a:r>
              <a:rPr lang="en-US" baseline="0" dirty="0" smtClean="0"/>
              <a:t>NB: both expressions have some hits below 50%! Problem for MacFarlane’s view on which the extremal data points set the boundary.</a:t>
            </a:r>
          </a:p>
        </p:txBody>
      </p:sp>
      <p:sp>
        <p:nvSpPr>
          <p:cNvPr id="4" name="Slide Number Placeholder 3"/>
          <p:cNvSpPr>
            <a:spLocks noGrp="1"/>
          </p:cNvSpPr>
          <p:nvPr>
            <p:ph type="sldNum" sz="quarter" idx="10"/>
          </p:nvPr>
        </p:nvSpPr>
        <p:spPr/>
        <p:txBody>
          <a:bodyPr/>
          <a:lstStyle/>
          <a:p>
            <a:fld id="{8B0A78B8-0EC7-4244-9F33-DD9752B5082F}" type="slidenum">
              <a:rPr lang="en-US" smtClean="0"/>
              <a:pPr/>
              <a:t>35</a:t>
            </a:fld>
            <a:endParaRPr lang="en-US"/>
          </a:p>
        </p:txBody>
      </p:sp>
    </p:spTree>
    <p:extLst>
      <p:ext uri="{BB962C8B-B14F-4D97-AF65-F5344CB8AC3E}">
        <p14:creationId xmlns:p14="http://schemas.microsoft.com/office/powerpoint/2010/main" xmlns="" val="3922963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Whatever our question about the analysis,</a:t>
            </a:r>
            <a:r>
              <a:rPr lang="en-US" baseline="0" dirty="0" smtClean="0"/>
              <a:t> it seems we could design an experiment that creates usage data that would potentially answer the question, so what’s the problem?</a:t>
            </a:r>
          </a:p>
          <a:p>
            <a:pPr marL="171450" indent="-171450">
              <a:buFontTx/>
              <a:buChar char="-"/>
            </a:pPr>
            <a:r>
              <a:rPr lang="en-US" baseline="0" dirty="0" smtClean="0"/>
              <a:t>This assumes that experimentally created usage data (i.e., roughly, the dispositions of competent speakers) could be the arbiter when it comes to such questions. </a:t>
            </a:r>
          </a:p>
          <a:p>
            <a:pPr marL="171450" indent="-171450">
              <a:buFontTx/>
              <a:buChar char="-"/>
            </a:pPr>
            <a:r>
              <a:rPr lang="en-US" baseline="0" dirty="0" smtClean="0"/>
              <a:t>We saw reason to doubt this in the first lecture. Competent speakers pass a threshold of linguistic knowledge, but are not necessarily knowledgeable on the relevant point (and indeed, this is the kind of fine point that we would not expect them to have knowledge of).</a:t>
            </a:r>
          </a:p>
          <a:p>
            <a:pPr marL="171450" indent="-171450">
              <a:buFontTx/>
              <a:buChar char="-"/>
            </a:pPr>
            <a:r>
              <a:rPr lang="en-US" baseline="0" dirty="0" smtClean="0"/>
              <a:t>There is also the concern, with new judgments – particularly forced choice judgments – that the precedent is being extended (uncertainly), rather than followed.</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36</a:t>
            </a:fld>
            <a:endParaRPr lang="en-US"/>
          </a:p>
        </p:txBody>
      </p:sp>
    </p:spTree>
    <p:extLst>
      <p:ext uri="{BB962C8B-B14F-4D97-AF65-F5344CB8AC3E}">
        <p14:creationId xmlns:p14="http://schemas.microsoft.com/office/powerpoint/2010/main" xmlns="" val="3559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“Worlds” here</a:t>
            </a:r>
            <a:r>
              <a:rPr lang="en-US" baseline="0" dirty="0" smtClean="0"/>
              <a:t> are complete specifications of the universe in the basis language (excluding the predicate </a:t>
            </a:r>
            <a:r>
              <a:rPr lang="en-US" i="1" baseline="0" dirty="0" smtClean="0"/>
              <a:t>sandwich</a:t>
            </a:r>
            <a:r>
              <a:rPr lang="en-US" i="0" baseline="0" dirty="0" smtClean="0"/>
              <a:t>) in which candidate cases are described. This is going to cause problems, but lets ignore those for the moment.</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11</a:t>
            </a:fld>
            <a:endParaRPr lang="en-US"/>
          </a:p>
        </p:txBody>
      </p:sp>
    </p:spTree>
    <p:extLst>
      <p:ext uri="{BB962C8B-B14F-4D97-AF65-F5344CB8AC3E}">
        <p14:creationId xmlns:p14="http://schemas.microsoft.com/office/powerpoint/2010/main" xmlns="" val="1494593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38</a:t>
            </a:fld>
            <a:endParaRPr lang="en-US"/>
          </a:p>
        </p:txBody>
      </p:sp>
    </p:spTree>
    <p:extLst>
      <p:ext uri="{BB962C8B-B14F-4D97-AF65-F5344CB8AC3E}">
        <p14:creationId xmlns:p14="http://schemas.microsoft.com/office/powerpoint/2010/main" xmlns="" val="2638774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Schmidt et al. “It is</a:t>
            </a:r>
            <a:r>
              <a:rPr lang="en-US" baseline="0" dirty="0" smtClean="0"/>
              <a:t> not clear which model provides the best fit” out of CLUS and RH-R.</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39</a:t>
            </a:fld>
            <a:endParaRPr lang="en-US"/>
          </a:p>
        </p:txBody>
      </p:sp>
    </p:spTree>
    <p:extLst>
      <p:ext uri="{BB962C8B-B14F-4D97-AF65-F5344CB8AC3E}">
        <p14:creationId xmlns:p14="http://schemas.microsoft.com/office/powerpoint/2010/main" xmlns="" val="2292452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Note that a theory that merely says that ‘tall’ applies if one’s height exceeds the contextual standard does not yet predict that seven-footers count as ‘tall’. One must set the standard, and at that point, one is (arguably) guilty of false precision: how is it that the context settles the standard </a:t>
            </a:r>
            <a:r>
              <a:rPr lang="en-US" i="1" baseline="0" dirty="0" smtClean="0"/>
              <a:t>right there</a:t>
            </a:r>
            <a:r>
              <a:rPr lang="en-US" i="0" baseline="0" dirty="0" smtClean="0"/>
              <a:t> and not a nanometer either side?</a:t>
            </a:r>
            <a:endParaRPr lang="en-US" baseline="0" dirty="0" smtClean="0"/>
          </a:p>
          <a:p>
            <a:pPr marL="171450" indent="-171450">
              <a:buFontTx/>
              <a:buChar char="-"/>
            </a:pPr>
            <a:r>
              <a:rPr lang="en-US" baseline="0" dirty="0" smtClean="0"/>
              <a:t>A homophonic semantics does not amount to a semantic analysis of vagueness anyhow; the conceptual relationship it sets out to describe is a precise one.</a:t>
            </a:r>
          </a:p>
          <a:p>
            <a:pPr marL="0" indent="0">
              <a:buFontTx/>
              <a:buNone/>
            </a:pP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40</a:t>
            </a:fld>
            <a:endParaRPr lang="en-US"/>
          </a:p>
        </p:txBody>
      </p:sp>
    </p:spTree>
    <p:extLst>
      <p:ext uri="{BB962C8B-B14F-4D97-AF65-F5344CB8AC3E}">
        <p14:creationId xmlns:p14="http://schemas.microsoft.com/office/powerpoint/2010/main" xmlns="" val="2934055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cs typeface="Times New Roman" panose="02020603050405020304" pitchFamily="18" charset="0"/>
              </a:rPr>
              <a:t>A classical analysis, which gives a </a:t>
            </a:r>
            <a:r>
              <a:rPr lang="en-US" sz="1200" i="1" dirty="0" smtClean="0">
                <a:cs typeface="Times New Roman" panose="02020603050405020304" pitchFamily="18" charset="0"/>
              </a:rPr>
              <a:t>necessary and sufficient </a:t>
            </a:r>
            <a:r>
              <a:rPr lang="en-US" sz="1200" dirty="0" smtClean="0">
                <a:cs typeface="Times New Roman" panose="02020603050405020304" pitchFamily="18" charset="0"/>
              </a:rPr>
              <a:t>condition (in the case vocabulary) for membership in a category, sets the boundary between membership and non-membership in the category.</a:t>
            </a:r>
          </a:p>
          <a:p>
            <a:pPr marL="171450" indent="-171450">
              <a:buFontTx/>
              <a:buChar char="-"/>
            </a:pPr>
            <a:r>
              <a:rPr lang="en-US" sz="1200" dirty="0" smtClean="0">
                <a:cs typeface="Times New Roman" panose="02020603050405020304" pitchFamily="18" charset="0"/>
              </a:rPr>
              <a:t>Williamson posits a boundary of this sort, though he denies, in the case of vague predicates, that it can be known.</a:t>
            </a:r>
          </a:p>
        </p:txBody>
      </p:sp>
      <p:sp>
        <p:nvSpPr>
          <p:cNvPr id="4" name="Slide Number Placeholder 3"/>
          <p:cNvSpPr>
            <a:spLocks noGrp="1"/>
          </p:cNvSpPr>
          <p:nvPr>
            <p:ph type="sldNum" sz="quarter" idx="10"/>
          </p:nvPr>
        </p:nvSpPr>
        <p:spPr/>
        <p:txBody>
          <a:bodyPr/>
          <a:lstStyle/>
          <a:p>
            <a:fld id="{8B0A78B8-0EC7-4244-9F33-DD9752B5082F}" type="slidenum">
              <a:rPr lang="en-US" smtClean="0"/>
              <a:pPr/>
              <a:t>41</a:t>
            </a:fld>
            <a:endParaRPr lang="en-US"/>
          </a:p>
        </p:txBody>
      </p:sp>
    </p:spTree>
    <p:extLst>
      <p:ext uri="{BB962C8B-B14F-4D97-AF65-F5344CB8AC3E}">
        <p14:creationId xmlns:p14="http://schemas.microsoft.com/office/powerpoint/2010/main" xmlns="" val="2382125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cs typeface="Times New Roman" panose="02020603050405020304" pitchFamily="18" charset="0"/>
              </a:rPr>
              <a:t>A semantic theory in the </a:t>
            </a:r>
            <a:r>
              <a:rPr lang="en-US" sz="1200" dirty="0" err="1" smtClean="0">
                <a:cs typeface="Times New Roman" panose="02020603050405020304" pitchFamily="18" charset="0"/>
              </a:rPr>
              <a:t>supervaluationist</a:t>
            </a:r>
            <a:r>
              <a:rPr lang="en-US" sz="1200" dirty="0" smtClean="0">
                <a:cs typeface="Times New Roman" panose="02020603050405020304" pitchFamily="18" charset="0"/>
              </a:rPr>
              <a:t> </a:t>
            </a:r>
            <a:r>
              <a:rPr lang="en-US" sz="1200" dirty="0" err="1" smtClean="0">
                <a:cs typeface="Times New Roman" panose="02020603050405020304" pitchFamily="18" charset="0"/>
              </a:rPr>
              <a:t>mould</a:t>
            </a:r>
            <a:r>
              <a:rPr lang="en-US" sz="1200" dirty="0" smtClean="0">
                <a:cs typeface="Times New Roman" panose="02020603050405020304" pitchFamily="18" charset="0"/>
              </a:rPr>
              <a:t> draws two boundaries: a lower bound on the positive cases of ‘tall’, and an upper bound on the negative cases of ‘tall’.</a:t>
            </a:r>
          </a:p>
          <a:p>
            <a:pPr marL="171450" indent="-171450">
              <a:buFontTx/>
              <a:buChar char="-"/>
            </a:pPr>
            <a:r>
              <a:rPr lang="en-US" sz="1200" dirty="0" smtClean="0">
                <a:cs typeface="Times New Roman" panose="02020603050405020304" pitchFamily="18" charset="0"/>
              </a:rPr>
              <a:t>These correspond to the cases that count as tall on every </a:t>
            </a:r>
            <a:r>
              <a:rPr lang="en-US" sz="1200" dirty="0" err="1" smtClean="0">
                <a:cs typeface="Times New Roman" panose="02020603050405020304" pitchFamily="18" charset="0"/>
              </a:rPr>
              <a:t>precisification</a:t>
            </a:r>
            <a:r>
              <a:rPr lang="en-US" sz="1200" dirty="0" smtClean="0">
                <a:cs typeface="Times New Roman" panose="02020603050405020304" pitchFamily="18" charset="0"/>
              </a:rPr>
              <a:t>, and on no </a:t>
            </a:r>
            <a:r>
              <a:rPr lang="en-US" sz="1200" dirty="0" err="1" smtClean="0">
                <a:cs typeface="Times New Roman" panose="02020603050405020304" pitchFamily="18" charset="0"/>
              </a:rPr>
              <a:t>precisification</a:t>
            </a:r>
            <a:r>
              <a:rPr lang="en-US" sz="1200" dirty="0" smtClean="0">
                <a:cs typeface="Times New Roman" panose="02020603050405020304" pitchFamily="18" charset="0"/>
              </a:rPr>
              <a:t>, respectively.</a:t>
            </a:r>
          </a:p>
          <a:p>
            <a:pPr marL="171450" indent="-171450">
              <a:buFontTx/>
              <a:buChar char="-"/>
            </a:pPr>
            <a:r>
              <a:rPr lang="en-US" sz="1200" dirty="0" smtClean="0">
                <a:cs typeface="Times New Roman" panose="02020603050405020304" pitchFamily="18" charset="0"/>
              </a:rPr>
              <a:t>In between are the cases that could go either way.</a:t>
            </a:r>
          </a:p>
        </p:txBody>
      </p:sp>
      <p:sp>
        <p:nvSpPr>
          <p:cNvPr id="4" name="Slide Number Placeholder 3"/>
          <p:cNvSpPr>
            <a:spLocks noGrp="1"/>
          </p:cNvSpPr>
          <p:nvPr>
            <p:ph type="sldNum" sz="quarter" idx="10"/>
          </p:nvPr>
        </p:nvSpPr>
        <p:spPr/>
        <p:txBody>
          <a:bodyPr/>
          <a:lstStyle/>
          <a:p>
            <a:fld id="{8B0A78B8-0EC7-4244-9F33-DD9752B5082F}" type="slidenum">
              <a:rPr lang="en-US" smtClean="0"/>
              <a:pPr/>
              <a:t>42</a:t>
            </a:fld>
            <a:endParaRPr lang="en-US"/>
          </a:p>
        </p:txBody>
      </p:sp>
    </p:spTree>
    <p:extLst>
      <p:ext uri="{BB962C8B-B14F-4D97-AF65-F5344CB8AC3E}">
        <p14:creationId xmlns:p14="http://schemas.microsoft.com/office/powerpoint/2010/main" xmlns="" val="218321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how an open ended list of sufficient</a:t>
            </a:r>
            <a:r>
              <a:rPr lang="en-US" baseline="0" dirty="0" smtClean="0"/>
              <a:t> conditions fails to draw a boundary, e.g. 7’ =&gt; tall, 6’11” =&gt; tall, 6’10” =&gt; tall, … .</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43</a:t>
            </a:fld>
            <a:endParaRPr lang="en-US"/>
          </a:p>
        </p:txBody>
      </p:sp>
    </p:spTree>
    <p:extLst>
      <p:ext uri="{BB962C8B-B14F-4D97-AF65-F5344CB8AC3E}">
        <p14:creationId xmlns:p14="http://schemas.microsoft.com/office/powerpoint/2010/main" xmlns="" val="3353535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It seems</a:t>
            </a:r>
            <a:r>
              <a:rPr lang="en-US" baseline="0" dirty="0" smtClean="0"/>
              <a:t> that we could have some sufficient conditions (but not all: an open-ended list) – so no complete border – and yet the satisfaction of any one of those conditions would justify a positive judgment. This is a step on the way to where we’re going, except that we also need to do away with conditions that are necessary or sufficient, which are either themselves implausible, or don’t provide enough help with the phenomenon (e.g. the plausible condition: if one is 7’, one is tall).</a:t>
            </a:r>
          </a:p>
        </p:txBody>
      </p:sp>
      <p:sp>
        <p:nvSpPr>
          <p:cNvPr id="4" name="Slide Number Placeholder 3"/>
          <p:cNvSpPr>
            <a:spLocks noGrp="1"/>
          </p:cNvSpPr>
          <p:nvPr>
            <p:ph type="sldNum" sz="quarter" idx="10"/>
          </p:nvPr>
        </p:nvSpPr>
        <p:spPr/>
        <p:txBody>
          <a:bodyPr/>
          <a:lstStyle/>
          <a:p>
            <a:fld id="{8B0A78B8-0EC7-4244-9F33-DD9752B5082F}" type="slidenum">
              <a:rPr lang="en-US" smtClean="0"/>
              <a:pPr/>
              <a:t>44</a:t>
            </a:fld>
            <a:endParaRPr lang="en-US"/>
          </a:p>
        </p:txBody>
      </p:sp>
    </p:spTree>
    <p:extLst>
      <p:ext uri="{BB962C8B-B14F-4D97-AF65-F5344CB8AC3E}">
        <p14:creationId xmlns:p14="http://schemas.microsoft.com/office/powerpoint/2010/main" xmlns="" val="2940115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cs typeface="Times New Roman" panose="02020603050405020304" pitchFamily="18" charset="0"/>
              </a:rPr>
              <a:t>A classical analysis, which gives a </a:t>
            </a:r>
            <a:r>
              <a:rPr lang="en-US" sz="1200" i="1" dirty="0" smtClean="0">
                <a:cs typeface="Times New Roman" panose="02020603050405020304" pitchFamily="18" charset="0"/>
              </a:rPr>
              <a:t>necessary and sufficient </a:t>
            </a:r>
            <a:r>
              <a:rPr lang="en-US" sz="1200" dirty="0" smtClean="0">
                <a:cs typeface="Times New Roman" panose="02020603050405020304" pitchFamily="18" charset="0"/>
              </a:rPr>
              <a:t>condition (in the case vocabulary) for membership in a category, sets the boundary between membership and non-membership in the category.</a:t>
            </a:r>
          </a:p>
          <a:p>
            <a:pPr marL="171450" indent="-171450">
              <a:buFontTx/>
              <a:buChar char="-"/>
            </a:pPr>
            <a:r>
              <a:rPr lang="en-US" sz="1200" dirty="0" smtClean="0">
                <a:cs typeface="Times New Roman" panose="02020603050405020304" pitchFamily="18" charset="0"/>
              </a:rPr>
              <a:t>Williamson posits a boundary of this sort, though he denies, in the case of vague predicates, that it can be known.</a:t>
            </a:r>
          </a:p>
        </p:txBody>
      </p:sp>
      <p:sp>
        <p:nvSpPr>
          <p:cNvPr id="4" name="Slide Number Placeholder 3"/>
          <p:cNvSpPr>
            <a:spLocks noGrp="1"/>
          </p:cNvSpPr>
          <p:nvPr>
            <p:ph type="sldNum" sz="quarter" idx="10"/>
          </p:nvPr>
        </p:nvSpPr>
        <p:spPr/>
        <p:txBody>
          <a:bodyPr/>
          <a:lstStyle/>
          <a:p>
            <a:fld id="{8B0A78B8-0EC7-4244-9F33-DD9752B5082F}" type="slidenum">
              <a:rPr lang="en-US" smtClean="0"/>
              <a:pPr/>
              <a:t>48</a:t>
            </a:fld>
            <a:endParaRPr lang="en-US"/>
          </a:p>
        </p:txBody>
      </p:sp>
    </p:spTree>
    <p:extLst>
      <p:ext uri="{BB962C8B-B14F-4D97-AF65-F5344CB8AC3E}">
        <p14:creationId xmlns:p14="http://schemas.microsoft.com/office/powerpoint/2010/main" xmlns="" val="1382185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50</a:t>
            </a:fld>
            <a:endParaRPr lang="en-US"/>
          </a:p>
        </p:txBody>
      </p:sp>
    </p:spTree>
    <p:extLst>
      <p:ext uri="{BB962C8B-B14F-4D97-AF65-F5344CB8AC3E}">
        <p14:creationId xmlns:p14="http://schemas.microsoft.com/office/powerpoint/2010/main" xmlns="" val="274066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51</a:t>
            </a:fld>
            <a:endParaRPr lang="en-US"/>
          </a:p>
        </p:txBody>
      </p:sp>
    </p:spTree>
    <p:extLst>
      <p:ext uri="{BB962C8B-B14F-4D97-AF65-F5344CB8AC3E}">
        <p14:creationId xmlns:p14="http://schemas.microsoft.com/office/powerpoint/2010/main" xmlns="" val="270030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Homework:</a:t>
            </a:r>
            <a:r>
              <a:rPr lang="en-US" baseline="0" dirty="0" smtClean="0"/>
              <a:t> come up with some satisfying definitions in this form for concepts of interest.</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13</a:t>
            </a:fld>
            <a:endParaRPr lang="en-US"/>
          </a:p>
        </p:txBody>
      </p:sp>
    </p:spTree>
    <p:extLst>
      <p:ext uri="{BB962C8B-B14F-4D97-AF65-F5344CB8AC3E}">
        <p14:creationId xmlns:p14="http://schemas.microsoft.com/office/powerpoint/2010/main" xmlns="" val="1491051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52</a:t>
            </a:fld>
            <a:endParaRPr lang="en-US"/>
          </a:p>
        </p:txBody>
      </p:sp>
    </p:spTree>
    <p:extLst>
      <p:ext uri="{BB962C8B-B14F-4D97-AF65-F5344CB8AC3E}">
        <p14:creationId xmlns:p14="http://schemas.microsoft.com/office/powerpoint/2010/main" xmlns="" val="1169844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55</a:t>
            </a:fld>
            <a:endParaRPr lang="en-US"/>
          </a:p>
        </p:txBody>
      </p:sp>
    </p:spTree>
    <p:extLst>
      <p:ext uri="{BB962C8B-B14F-4D97-AF65-F5344CB8AC3E}">
        <p14:creationId xmlns:p14="http://schemas.microsoft.com/office/powerpoint/2010/main" xmlns="" val="2506042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56</a:t>
            </a:fld>
            <a:endParaRPr lang="en-US"/>
          </a:p>
        </p:txBody>
      </p:sp>
    </p:spTree>
    <p:extLst>
      <p:ext uri="{BB962C8B-B14F-4D97-AF65-F5344CB8AC3E}">
        <p14:creationId xmlns:p14="http://schemas.microsoft.com/office/powerpoint/2010/main" xmlns="" val="4077996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There has not</a:t>
            </a:r>
            <a:r>
              <a:rPr lang="en-US" baseline="0" dirty="0" smtClean="0"/>
              <a:t> been any counterexample yet to the </a:t>
            </a:r>
            <a:r>
              <a:rPr lang="en-US" i="1" baseline="0" dirty="0" smtClean="0"/>
              <a:t>necessity</a:t>
            </a:r>
            <a:r>
              <a:rPr lang="en-US" i="0" baseline="0" dirty="0" smtClean="0"/>
              <a:t> of orbiting the Sun, but that doesn’t mean there couldn’t be!</a:t>
            </a:r>
          </a:p>
          <a:p>
            <a:pPr marL="171450" indent="-171450">
              <a:buFontTx/>
              <a:buChar char="-"/>
            </a:pPr>
            <a:r>
              <a:rPr lang="en-US" i="0" baseline="0" dirty="0" smtClean="0"/>
              <a:t>Also, if the condition were </a:t>
            </a:r>
            <a:r>
              <a:rPr lang="en-US" i="1" baseline="0" dirty="0" smtClean="0"/>
              <a:t>merely</a:t>
            </a:r>
            <a:r>
              <a:rPr lang="en-US" i="0" baseline="0" dirty="0" smtClean="0"/>
              <a:t> necessary, then we not have explained the initial judgments of the Earth and Jupiter.</a:t>
            </a:r>
          </a:p>
        </p:txBody>
      </p:sp>
      <p:sp>
        <p:nvSpPr>
          <p:cNvPr id="4" name="Slide Number Placeholder 3"/>
          <p:cNvSpPr>
            <a:spLocks noGrp="1"/>
          </p:cNvSpPr>
          <p:nvPr>
            <p:ph type="sldNum" sz="quarter" idx="10"/>
          </p:nvPr>
        </p:nvSpPr>
        <p:spPr/>
        <p:txBody>
          <a:bodyPr/>
          <a:lstStyle/>
          <a:p>
            <a:fld id="{8B0A78B8-0EC7-4244-9F33-DD9752B5082F}" type="slidenum">
              <a:rPr lang="en-US" smtClean="0"/>
              <a:pPr/>
              <a:t>57</a:t>
            </a:fld>
            <a:endParaRPr lang="en-US"/>
          </a:p>
        </p:txBody>
      </p:sp>
    </p:spTree>
    <p:extLst>
      <p:ext uri="{BB962C8B-B14F-4D97-AF65-F5344CB8AC3E}">
        <p14:creationId xmlns:p14="http://schemas.microsoft.com/office/powerpoint/2010/main" xmlns="" val="2001938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i="0" baseline="0" dirty="0" smtClean="0"/>
          </a:p>
        </p:txBody>
      </p:sp>
      <p:sp>
        <p:nvSpPr>
          <p:cNvPr id="4" name="Slide Number Placeholder 3"/>
          <p:cNvSpPr>
            <a:spLocks noGrp="1"/>
          </p:cNvSpPr>
          <p:nvPr>
            <p:ph type="sldNum" sz="quarter" idx="10"/>
          </p:nvPr>
        </p:nvSpPr>
        <p:spPr/>
        <p:txBody>
          <a:bodyPr/>
          <a:lstStyle/>
          <a:p>
            <a:fld id="{8B0A78B8-0EC7-4244-9F33-DD9752B5082F}" type="slidenum">
              <a:rPr lang="en-US" smtClean="0"/>
              <a:pPr/>
              <a:t>58</a:t>
            </a:fld>
            <a:endParaRPr lang="en-US"/>
          </a:p>
        </p:txBody>
      </p:sp>
    </p:spTree>
    <p:extLst>
      <p:ext uri="{BB962C8B-B14F-4D97-AF65-F5344CB8AC3E}">
        <p14:creationId xmlns:p14="http://schemas.microsoft.com/office/powerpoint/2010/main" xmlns="" val="1461275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i="0" baseline="0" dirty="0" smtClean="0"/>
          </a:p>
        </p:txBody>
      </p:sp>
      <p:sp>
        <p:nvSpPr>
          <p:cNvPr id="4" name="Slide Number Placeholder 3"/>
          <p:cNvSpPr>
            <a:spLocks noGrp="1"/>
          </p:cNvSpPr>
          <p:nvPr>
            <p:ph type="sldNum" sz="quarter" idx="10"/>
          </p:nvPr>
        </p:nvSpPr>
        <p:spPr/>
        <p:txBody>
          <a:bodyPr/>
          <a:lstStyle/>
          <a:p>
            <a:fld id="{8B0A78B8-0EC7-4244-9F33-DD9752B5082F}" type="slidenum">
              <a:rPr lang="en-US" smtClean="0"/>
              <a:pPr/>
              <a:t>59</a:t>
            </a:fld>
            <a:endParaRPr lang="en-US"/>
          </a:p>
        </p:txBody>
      </p:sp>
    </p:spTree>
    <p:extLst>
      <p:ext uri="{BB962C8B-B14F-4D97-AF65-F5344CB8AC3E}">
        <p14:creationId xmlns:p14="http://schemas.microsoft.com/office/powerpoint/2010/main" xmlns="" val="1053494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60</a:t>
            </a:fld>
            <a:endParaRPr lang="en-US"/>
          </a:p>
        </p:txBody>
      </p:sp>
    </p:spTree>
    <p:extLst>
      <p:ext uri="{BB962C8B-B14F-4D97-AF65-F5344CB8AC3E}">
        <p14:creationId xmlns:p14="http://schemas.microsoft.com/office/powerpoint/2010/main" xmlns="" val="323515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in particular,</a:t>
            </a:r>
            <a:r>
              <a:rPr lang="en-US" baseline="0" dirty="0" smtClean="0"/>
              <a:t> if two cases 1cm apart are judged as cases to which ‘tall’ does and does not apply, respectively, then the border is effectively stipulated to lie in between the two cases.</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61</a:t>
            </a:fld>
            <a:endParaRPr lang="en-US"/>
          </a:p>
        </p:txBody>
      </p:sp>
    </p:spTree>
    <p:extLst>
      <p:ext uri="{BB962C8B-B14F-4D97-AF65-F5344CB8AC3E}">
        <p14:creationId xmlns:p14="http://schemas.microsoft.com/office/powerpoint/2010/main" xmlns="" val="544830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62</a:t>
            </a:fld>
            <a:endParaRPr lang="en-US"/>
          </a:p>
        </p:txBody>
      </p:sp>
    </p:spTree>
    <p:extLst>
      <p:ext uri="{BB962C8B-B14F-4D97-AF65-F5344CB8AC3E}">
        <p14:creationId xmlns:p14="http://schemas.microsoft.com/office/powerpoint/2010/main" xmlns="" val="2088757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Considering</a:t>
            </a:r>
            <a:r>
              <a:rPr lang="en-US" baseline="0" dirty="0" smtClean="0"/>
              <a:t> the two new cases and judging them as positive and negative, respectively, will have the effect of narrowly pinning down the location of the boundary.</a:t>
            </a:r>
          </a:p>
        </p:txBody>
      </p:sp>
      <p:sp>
        <p:nvSpPr>
          <p:cNvPr id="4" name="Slide Number Placeholder 3"/>
          <p:cNvSpPr>
            <a:spLocks noGrp="1"/>
          </p:cNvSpPr>
          <p:nvPr>
            <p:ph type="sldNum" sz="quarter" idx="10"/>
          </p:nvPr>
        </p:nvSpPr>
        <p:spPr/>
        <p:txBody>
          <a:bodyPr/>
          <a:lstStyle/>
          <a:p>
            <a:fld id="{8B0A78B8-0EC7-4244-9F33-DD9752B5082F}" type="slidenum">
              <a:rPr lang="en-US" smtClean="0"/>
              <a:pPr/>
              <a:t>65</a:t>
            </a:fld>
            <a:endParaRPr lang="en-US"/>
          </a:p>
        </p:txBody>
      </p:sp>
    </p:spTree>
    <p:extLst>
      <p:ext uri="{BB962C8B-B14F-4D97-AF65-F5344CB8AC3E}">
        <p14:creationId xmlns:p14="http://schemas.microsoft.com/office/powerpoint/2010/main" xmlns="" val="293320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a:t>
            </a:r>
            <a:r>
              <a:rPr lang="en-US" baseline="0" dirty="0" smtClean="0"/>
              <a:t> is to give a framework in which semantic theories predict all the clear cases without settling any particular boundaries on the predicate.</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17</a:t>
            </a:fld>
            <a:endParaRPr lang="en-US"/>
          </a:p>
        </p:txBody>
      </p:sp>
    </p:spTree>
    <p:extLst>
      <p:ext uri="{BB962C8B-B14F-4D97-AF65-F5344CB8AC3E}">
        <p14:creationId xmlns:p14="http://schemas.microsoft.com/office/powerpoint/2010/main" xmlns="" val="2176933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66</a:t>
            </a:fld>
            <a:endParaRPr lang="en-US"/>
          </a:p>
        </p:txBody>
      </p:sp>
    </p:spTree>
    <p:extLst>
      <p:ext uri="{BB962C8B-B14F-4D97-AF65-F5344CB8AC3E}">
        <p14:creationId xmlns:p14="http://schemas.microsoft.com/office/powerpoint/2010/main" xmlns="" val="1665461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67</a:t>
            </a:fld>
            <a:endParaRPr lang="en-US"/>
          </a:p>
        </p:txBody>
      </p:sp>
    </p:spTree>
    <p:extLst>
      <p:ext uri="{BB962C8B-B14F-4D97-AF65-F5344CB8AC3E}">
        <p14:creationId xmlns:p14="http://schemas.microsoft.com/office/powerpoint/2010/main" xmlns="" val="2320179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68</a:t>
            </a:fld>
            <a:endParaRPr lang="en-US"/>
          </a:p>
        </p:txBody>
      </p:sp>
    </p:spTree>
    <p:extLst>
      <p:ext uri="{BB962C8B-B14F-4D97-AF65-F5344CB8AC3E}">
        <p14:creationId xmlns:p14="http://schemas.microsoft.com/office/powerpoint/2010/main" xmlns="" val="2422907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69</a:t>
            </a:fld>
            <a:endParaRPr lang="en-US"/>
          </a:p>
        </p:txBody>
      </p:sp>
    </p:spTree>
    <p:extLst>
      <p:ext uri="{BB962C8B-B14F-4D97-AF65-F5344CB8AC3E}">
        <p14:creationId xmlns:p14="http://schemas.microsoft.com/office/powerpoint/2010/main" xmlns="" val="1458855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dirty="0" smtClean="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B0A78B8-0EC7-4244-9F33-DD9752B5082F}" type="slidenum">
              <a:rPr lang="en-US" smtClean="0"/>
              <a:pPr/>
              <a:t>70</a:t>
            </a:fld>
            <a:endParaRPr lang="en-US"/>
          </a:p>
        </p:txBody>
      </p:sp>
    </p:spTree>
    <p:extLst>
      <p:ext uri="{BB962C8B-B14F-4D97-AF65-F5344CB8AC3E}">
        <p14:creationId xmlns:p14="http://schemas.microsoft.com/office/powerpoint/2010/main" xmlns="" val="1675571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71</a:t>
            </a:fld>
            <a:endParaRPr lang="en-US"/>
          </a:p>
        </p:txBody>
      </p:sp>
    </p:spTree>
    <p:extLst>
      <p:ext uri="{BB962C8B-B14F-4D97-AF65-F5344CB8AC3E}">
        <p14:creationId xmlns:p14="http://schemas.microsoft.com/office/powerpoint/2010/main" xmlns="" val="367900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dirty="0" smtClean="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B0A78B8-0EC7-4244-9F33-DD9752B5082F}" type="slidenum">
              <a:rPr lang="en-US" smtClean="0"/>
              <a:pPr/>
              <a:t>72</a:t>
            </a:fld>
            <a:endParaRPr lang="en-US"/>
          </a:p>
        </p:txBody>
      </p:sp>
    </p:spTree>
    <p:extLst>
      <p:ext uri="{BB962C8B-B14F-4D97-AF65-F5344CB8AC3E}">
        <p14:creationId xmlns:p14="http://schemas.microsoft.com/office/powerpoint/2010/main" xmlns="" val="2232772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73</a:t>
            </a:fld>
            <a:endParaRPr lang="en-US"/>
          </a:p>
        </p:txBody>
      </p:sp>
    </p:spTree>
    <p:extLst>
      <p:ext uri="{BB962C8B-B14F-4D97-AF65-F5344CB8AC3E}">
        <p14:creationId xmlns:p14="http://schemas.microsoft.com/office/powerpoint/2010/main" xmlns="" val="18891947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74</a:t>
            </a:fld>
            <a:endParaRPr lang="en-US"/>
          </a:p>
        </p:txBody>
      </p:sp>
    </p:spTree>
    <p:extLst>
      <p:ext uri="{BB962C8B-B14F-4D97-AF65-F5344CB8AC3E}">
        <p14:creationId xmlns:p14="http://schemas.microsoft.com/office/powerpoint/2010/main" xmlns="" val="1042505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75</a:t>
            </a:fld>
            <a:endParaRPr lang="en-US"/>
          </a:p>
        </p:txBody>
      </p:sp>
    </p:spTree>
    <p:extLst>
      <p:ext uri="{BB962C8B-B14F-4D97-AF65-F5344CB8AC3E}">
        <p14:creationId xmlns:p14="http://schemas.microsoft.com/office/powerpoint/2010/main" xmlns="" val="4262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Tribal homelands are vaguely</a:t>
            </a:r>
            <a:r>
              <a:rPr lang="en-US" baseline="0" dirty="0" smtClean="0"/>
              <a:t> specified.</a:t>
            </a:r>
            <a:endParaRPr lang="en-US" dirty="0" smtClean="0"/>
          </a:p>
        </p:txBody>
      </p:sp>
      <p:sp>
        <p:nvSpPr>
          <p:cNvPr id="4" name="Slide Number Placeholder 3"/>
          <p:cNvSpPr>
            <a:spLocks noGrp="1"/>
          </p:cNvSpPr>
          <p:nvPr>
            <p:ph type="sldNum" sz="quarter" idx="10"/>
          </p:nvPr>
        </p:nvSpPr>
        <p:spPr/>
        <p:txBody>
          <a:bodyPr/>
          <a:lstStyle/>
          <a:p>
            <a:fld id="{8B0A78B8-0EC7-4244-9F33-DD9752B5082F}" type="slidenum">
              <a:rPr lang="en-US" smtClean="0"/>
              <a:pPr/>
              <a:t>21</a:t>
            </a:fld>
            <a:endParaRPr lang="en-US"/>
          </a:p>
        </p:txBody>
      </p:sp>
    </p:spTree>
    <p:extLst>
      <p:ext uri="{BB962C8B-B14F-4D97-AF65-F5344CB8AC3E}">
        <p14:creationId xmlns:p14="http://schemas.microsoft.com/office/powerpoint/2010/main" xmlns="" val="3672462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76</a:t>
            </a:fld>
            <a:endParaRPr lang="en-US"/>
          </a:p>
        </p:txBody>
      </p:sp>
    </p:spTree>
    <p:extLst>
      <p:ext uri="{BB962C8B-B14F-4D97-AF65-F5344CB8AC3E}">
        <p14:creationId xmlns:p14="http://schemas.microsoft.com/office/powerpoint/2010/main" xmlns="" val="1017116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dirty="0" smtClean="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B0A78B8-0EC7-4244-9F33-DD9752B5082F}" type="slidenum">
              <a:rPr lang="en-US" smtClean="0"/>
              <a:pPr/>
              <a:t>77</a:t>
            </a:fld>
            <a:endParaRPr lang="en-US"/>
          </a:p>
        </p:txBody>
      </p:sp>
    </p:spTree>
    <p:extLst>
      <p:ext uri="{BB962C8B-B14F-4D97-AF65-F5344CB8AC3E}">
        <p14:creationId xmlns:p14="http://schemas.microsoft.com/office/powerpoint/2010/main" xmlns="" val="4114486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dirty="0" smtClean="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B0A78B8-0EC7-4244-9F33-DD9752B5082F}" type="slidenum">
              <a:rPr lang="en-US" smtClean="0"/>
              <a:pPr/>
              <a:t>78</a:t>
            </a:fld>
            <a:endParaRPr lang="en-US"/>
          </a:p>
        </p:txBody>
      </p:sp>
    </p:spTree>
    <p:extLst>
      <p:ext uri="{BB962C8B-B14F-4D97-AF65-F5344CB8AC3E}">
        <p14:creationId xmlns:p14="http://schemas.microsoft.com/office/powerpoint/2010/main" xmlns="" val="172243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79</a:t>
            </a:fld>
            <a:endParaRPr lang="en-US"/>
          </a:p>
        </p:txBody>
      </p:sp>
    </p:spTree>
    <p:extLst>
      <p:ext uri="{BB962C8B-B14F-4D97-AF65-F5344CB8AC3E}">
        <p14:creationId xmlns:p14="http://schemas.microsoft.com/office/powerpoint/2010/main" xmlns="" val="2958783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80</a:t>
            </a:fld>
            <a:endParaRPr lang="en-US"/>
          </a:p>
        </p:txBody>
      </p:sp>
    </p:spTree>
    <p:extLst>
      <p:ext uri="{BB962C8B-B14F-4D97-AF65-F5344CB8AC3E}">
        <p14:creationId xmlns:p14="http://schemas.microsoft.com/office/powerpoint/2010/main" xmlns="" val="1487076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81</a:t>
            </a:fld>
            <a:endParaRPr lang="en-US"/>
          </a:p>
        </p:txBody>
      </p:sp>
    </p:spTree>
    <p:extLst>
      <p:ext uri="{BB962C8B-B14F-4D97-AF65-F5344CB8AC3E}">
        <p14:creationId xmlns:p14="http://schemas.microsoft.com/office/powerpoint/2010/main" xmlns="" val="2904162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82</a:t>
            </a:fld>
            <a:endParaRPr lang="en-US"/>
          </a:p>
        </p:txBody>
      </p:sp>
    </p:spTree>
    <p:extLst>
      <p:ext uri="{BB962C8B-B14F-4D97-AF65-F5344CB8AC3E}">
        <p14:creationId xmlns:p14="http://schemas.microsoft.com/office/powerpoint/2010/main" xmlns="" val="1861953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83</a:t>
            </a:fld>
            <a:endParaRPr lang="en-US"/>
          </a:p>
        </p:txBody>
      </p:sp>
    </p:spTree>
    <p:extLst>
      <p:ext uri="{BB962C8B-B14F-4D97-AF65-F5344CB8AC3E}">
        <p14:creationId xmlns:p14="http://schemas.microsoft.com/office/powerpoint/2010/main" xmlns="" val="3994498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84</a:t>
            </a:fld>
            <a:endParaRPr lang="en-US"/>
          </a:p>
        </p:txBody>
      </p:sp>
    </p:spTree>
    <p:extLst>
      <p:ext uri="{BB962C8B-B14F-4D97-AF65-F5344CB8AC3E}">
        <p14:creationId xmlns:p14="http://schemas.microsoft.com/office/powerpoint/2010/main" xmlns="" val="3085950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85</a:t>
            </a:fld>
            <a:endParaRPr lang="en-US"/>
          </a:p>
        </p:txBody>
      </p:sp>
    </p:spTree>
    <p:extLst>
      <p:ext uri="{BB962C8B-B14F-4D97-AF65-F5344CB8AC3E}">
        <p14:creationId xmlns:p14="http://schemas.microsoft.com/office/powerpoint/2010/main" xmlns="" val="115885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Specified with boundaries.</a:t>
            </a:r>
          </a:p>
        </p:txBody>
      </p:sp>
      <p:sp>
        <p:nvSpPr>
          <p:cNvPr id="4" name="Slide Number Placeholder 3"/>
          <p:cNvSpPr>
            <a:spLocks noGrp="1"/>
          </p:cNvSpPr>
          <p:nvPr>
            <p:ph type="sldNum" sz="quarter" idx="10"/>
          </p:nvPr>
        </p:nvSpPr>
        <p:spPr/>
        <p:txBody>
          <a:bodyPr/>
          <a:lstStyle/>
          <a:p>
            <a:fld id="{8B0A78B8-0EC7-4244-9F33-DD9752B5082F}" type="slidenum">
              <a:rPr lang="en-US" smtClean="0"/>
              <a:pPr/>
              <a:t>22</a:t>
            </a:fld>
            <a:endParaRPr lang="en-US"/>
          </a:p>
        </p:txBody>
      </p:sp>
    </p:spTree>
    <p:extLst>
      <p:ext uri="{BB962C8B-B14F-4D97-AF65-F5344CB8AC3E}">
        <p14:creationId xmlns:p14="http://schemas.microsoft.com/office/powerpoint/2010/main" xmlns="" val="12480949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86</a:t>
            </a:fld>
            <a:endParaRPr lang="en-US"/>
          </a:p>
        </p:txBody>
      </p:sp>
    </p:spTree>
    <p:extLst>
      <p:ext uri="{BB962C8B-B14F-4D97-AF65-F5344CB8AC3E}">
        <p14:creationId xmlns:p14="http://schemas.microsoft.com/office/powerpoint/2010/main" xmlns="" val="2206350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Wrinkle: ‘bald’ is an absolute</a:t>
            </a:r>
            <a:r>
              <a:rPr lang="en-US" baseline="0" dirty="0" smtClean="0"/>
              <a:t> adjective, while ‘tall’ is a relative one.</a:t>
            </a:r>
          </a:p>
          <a:p>
            <a:pPr marL="171450" indent="-171450">
              <a:buFontTx/>
              <a:buChar char="-"/>
            </a:pPr>
            <a:r>
              <a:rPr lang="en-US" baseline="0" dirty="0" smtClean="0"/>
              <a:t>Still, the point is that clear cases might be reclassified, not that ‘tall’ might not apply to anything concrete.</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87</a:t>
            </a:fld>
            <a:endParaRPr lang="en-US"/>
          </a:p>
        </p:txBody>
      </p:sp>
    </p:spTree>
    <p:extLst>
      <p:ext uri="{BB962C8B-B14F-4D97-AF65-F5344CB8AC3E}">
        <p14:creationId xmlns:p14="http://schemas.microsoft.com/office/powerpoint/2010/main" xmlns="" val="8412634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88</a:t>
            </a:fld>
            <a:endParaRPr lang="en-US"/>
          </a:p>
        </p:txBody>
      </p:sp>
    </p:spTree>
    <p:extLst>
      <p:ext uri="{BB962C8B-B14F-4D97-AF65-F5344CB8AC3E}">
        <p14:creationId xmlns:p14="http://schemas.microsoft.com/office/powerpoint/2010/main" xmlns="" val="26978178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89</a:t>
            </a:fld>
            <a:endParaRPr lang="en-US"/>
          </a:p>
        </p:txBody>
      </p:sp>
    </p:spTree>
    <p:extLst>
      <p:ext uri="{BB962C8B-B14F-4D97-AF65-F5344CB8AC3E}">
        <p14:creationId xmlns:p14="http://schemas.microsoft.com/office/powerpoint/2010/main" xmlns="" val="14707254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90</a:t>
            </a:fld>
            <a:endParaRPr lang="en-US"/>
          </a:p>
        </p:txBody>
      </p:sp>
    </p:spTree>
    <p:extLst>
      <p:ext uri="{BB962C8B-B14F-4D97-AF65-F5344CB8AC3E}">
        <p14:creationId xmlns:p14="http://schemas.microsoft.com/office/powerpoint/2010/main" xmlns="" val="25851015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91</a:t>
            </a:fld>
            <a:endParaRPr lang="en-US"/>
          </a:p>
        </p:txBody>
      </p:sp>
    </p:spTree>
    <p:extLst>
      <p:ext uri="{BB962C8B-B14F-4D97-AF65-F5344CB8AC3E}">
        <p14:creationId xmlns:p14="http://schemas.microsoft.com/office/powerpoint/2010/main" xmlns="" val="14629481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92</a:t>
            </a:fld>
            <a:endParaRPr lang="en-US"/>
          </a:p>
        </p:txBody>
      </p:sp>
    </p:spTree>
    <p:extLst>
      <p:ext uri="{BB962C8B-B14F-4D97-AF65-F5344CB8AC3E}">
        <p14:creationId xmlns:p14="http://schemas.microsoft.com/office/powerpoint/2010/main" xmlns="" val="529802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93</a:t>
            </a:fld>
            <a:endParaRPr lang="en-US"/>
          </a:p>
        </p:txBody>
      </p:sp>
    </p:spTree>
    <p:extLst>
      <p:ext uri="{BB962C8B-B14F-4D97-AF65-F5344CB8AC3E}">
        <p14:creationId xmlns:p14="http://schemas.microsoft.com/office/powerpoint/2010/main" xmlns="" val="42632970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94</a:t>
            </a:fld>
            <a:endParaRPr lang="en-US"/>
          </a:p>
        </p:txBody>
      </p:sp>
    </p:spTree>
    <p:extLst>
      <p:ext uri="{BB962C8B-B14F-4D97-AF65-F5344CB8AC3E}">
        <p14:creationId xmlns:p14="http://schemas.microsoft.com/office/powerpoint/2010/main" xmlns="" val="17855535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95</a:t>
            </a:fld>
            <a:endParaRPr lang="en-US"/>
          </a:p>
        </p:txBody>
      </p:sp>
    </p:spTree>
    <p:extLst>
      <p:ext uri="{BB962C8B-B14F-4D97-AF65-F5344CB8AC3E}">
        <p14:creationId xmlns:p14="http://schemas.microsoft.com/office/powerpoint/2010/main" xmlns="" val="251284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outset, we face another problem of conceptual analysis!</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24</a:t>
            </a:fld>
            <a:endParaRPr lang="en-US"/>
          </a:p>
        </p:txBody>
      </p:sp>
    </p:spTree>
    <p:extLst>
      <p:ext uri="{BB962C8B-B14F-4D97-AF65-F5344CB8AC3E}">
        <p14:creationId xmlns:p14="http://schemas.microsoft.com/office/powerpoint/2010/main" xmlns="" val="34892866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96</a:t>
            </a:fld>
            <a:endParaRPr lang="en-US"/>
          </a:p>
        </p:txBody>
      </p:sp>
    </p:spTree>
    <p:extLst>
      <p:ext uri="{BB962C8B-B14F-4D97-AF65-F5344CB8AC3E}">
        <p14:creationId xmlns:p14="http://schemas.microsoft.com/office/powerpoint/2010/main" xmlns="" val="34840332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97</a:t>
            </a:fld>
            <a:endParaRPr lang="en-US"/>
          </a:p>
        </p:txBody>
      </p:sp>
    </p:spTree>
    <p:extLst>
      <p:ext uri="{BB962C8B-B14F-4D97-AF65-F5344CB8AC3E}">
        <p14:creationId xmlns:p14="http://schemas.microsoft.com/office/powerpoint/2010/main" xmlns="" val="12474072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98</a:t>
            </a:fld>
            <a:endParaRPr lang="en-US"/>
          </a:p>
        </p:txBody>
      </p:sp>
    </p:spTree>
    <p:extLst>
      <p:ext uri="{BB962C8B-B14F-4D97-AF65-F5344CB8AC3E}">
        <p14:creationId xmlns:p14="http://schemas.microsoft.com/office/powerpoint/2010/main" xmlns="" val="124354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Sainsbury’s definition</a:t>
            </a:r>
            <a:r>
              <a:rPr lang="en-US" baseline="0" dirty="0" smtClean="0"/>
              <a:t> might “beg the question” against </a:t>
            </a:r>
            <a:r>
              <a:rPr lang="en-US" baseline="0" dirty="0" err="1" smtClean="0"/>
              <a:t>Epistemicism</a:t>
            </a:r>
            <a:r>
              <a:rPr lang="en-US" baseline="0" dirty="0" smtClean="0"/>
              <a:t>, but so does Bueno &amp; </a:t>
            </a:r>
            <a:r>
              <a:rPr lang="en-US" baseline="0" dirty="0" err="1" smtClean="0"/>
              <a:t>Colyvan’s</a:t>
            </a:r>
            <a:r>
              <a:rPr lang="en-US" baseline="0" dirty="0" smtClean="0"/>
              <a:t>. For theirs to apply, the premises must at least “appear” true, but this intuition is not predicted by the </a:t>
            </a:r>
            <a:r>
              <a:rPr lang="en-US" baseline="0" dirty="0" err="1" smtClean="0"/>
              <a:t>epistemicist</a:t>
            </a:r>
            <a:r>
              <a:rPr lang="en-US" baseline="0" dirty="0" smtClean="0"/>
              <a:t>.</a:t>
            </a:r>
          </a:p>
          <a:p>
            <a:pPr marL="171450" indent="-171450">
              <a:buFontTx/>
              <a:buChar char="-"/>
            </a:pPr>
            <a:r>
              <a:rPr lang="en-US" dirty="0" smtClean="0"/>
              <a:t>Instituting a boundary (between tall and not-tall) will</a:t>
            </a:r>
            <a:r>
              <a:rPr lang="en-US" baseline="0" dirty="0" smtClean="0"/>
              <a:t> falsify tolerance, so the two definitions are related.</a:t>
            </a:r>
          </a:p>
          <a:p>
            <a:pPr marL="171450" indent="-171450">
              <a:buFontTx/>
              <a:buChar char="-"/>
            </a:pPr>
            <a:r>
              <a:rPr lang="en-US" baseline="0" dirty="0" smtClean="0"/>
              <a:t>Escaping the </a:t>
            </a:r>
            <a:r>
              <a:rPr lang="en-US" baseline="0" dirty="0" err="1" smtClean="0"/>
              <a:t>Sorites</a:t>
            </a:r>
            <a:r>
              <a:rPr lang="en-US" baseline="0" dirty="0" smtClean="0"/>
              <a:t> is related to the hard problem of vagueness, in that both take the existence of clear cases on both sides as premises. However, the conclusion of the </a:t>
            </a:r>
            <a:r>
              <a:rPr lang="en-US" baseline="0" dirty="0" err="1" smtClean="0"/>
              <a:t>Sorites</a:t>
            </a:r>
            <a:r>
              <a:rPr lang="en-US" baseline="0" dirty="0" smtClean="0"/>
              <a:t> can be eluded without addressing the hard problem (i.e. by placing a boundary somewhere).</a:t>
            </a:r>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25</a:t>
            </a:fld>
            <a:endParaRPr lang="en-US"/>
          </a:p>
        </p:txBody>
      </p:sp>
    </p:spTree>
    <p:extLst>
      <p:ext uri="{BB962C8B-B14F-4D97-AF65-F5344CB8AC3E}">
        <p14:creationId xmlns:p14="http://schemas.microsoft.com/office/powerpoint/2010/main" xmlns="" val="17788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78B8-0EC7-4244-9F33-DD9752B5082F}" type="slidenum">
              <a:rPr lang="en-US" smtClean="0"/>
              <a:pPr/>
              <a:t>26</a:t>
            </a:fld>
            <a:endParaRPr lang="en-US"/>
          </a:p>
        </p:txBody>
      </p:sp>
    </p:spTree>
    <p:extLst>
      <p:ext uri="{BB962C8B-B14F-4D97-AF65-F5344CB8AC3E}">
        <p14:creationId xmlns:p14="http://schemas.microsoft.com/office/powerpoint/2010/main" xmlns="" val="221803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65A703-D9DA-41BD-A310-BBCF4120823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189507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5A703-D9DA-41BD-A310-BBCF4120823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61305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5A703-D9DA-41BD-A310-BBCF4120823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121797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5A703-D9DA-41BD-A310-BBCF4120823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235072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65A703-D9DA-41BD-A310-BBCF4120823F}" type="datetimeFigureOut">
              <a:rPr lang="en-US" smtClean="0"/>
              <a:pPr/>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259667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5A703-D9DA-41BD-A310-BBCF4120823F}" type="datetimeFigureOut">
              <a:rPr lang="en-US" smtClean="0"/>
              <a:pPr/>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207687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65A703-D9DA-41BD-A310-BBCF4120823F}" type="datetimeFigureOut">
              <a:rPr lang="en-US" smtClean="0"/>
              <a:pPr/>
              <a:t>7/17/2016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377797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65A703-D9DA-41BD-A310-BBCF4120823F}" type="datetimeFigureOut">
              <a:rPr lang="en-US" smtClean="0"/>
              <a:pPr/>
              <a:t>7/17/2016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333265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5A703-D9DA-41BD-A310-BBCF4120823F}" type="datetimeFigureOut">
              <a:rPr lang="en-US" smtClean="0"/>
              <a:pPr/>
              <a:t>7/17/2016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37150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65A703-D9DA-41BD-A310-BBCF4120823F}" type="datetimeFigureOut">
              <a:rPr lang="en-US" smtClean="0"/>
              <a:pPr/>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267446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65A703-D9DA-41BD-A310-BBCF4120823F}" type="datetimeFigureOut">
              <a:rPr lang="en-US" smtClean="0"/>
              <a:pPr/>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171372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5A703-D9DA-41BD-A310-BBCF4120823F}" type="datetimeFigureOut">
              <a:rPr lang="en-US" smtClean="0"/>
              <a:pPr/>
              <a:t>7/17/2016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74D4F-FAE6-4156-A24C-91BB0F218C75}" type="slidenum">
              <a:rPr lang="en-US" smtClean="0"/>
              <a:pPr/>
              <a:t>‹#›</a:t>
            </a:fld>
            <a:endParaRPr lang="en-US"/>
          </a:p>
        </p:txBody>
      </p:sp>
    </p:spTree>
    <p:extLst>
      <p:ext uri="{BB962C8B-B14F-4D97-AF65-F5344CB8AC3E}">
        <p14:creationId xmlns:p14="http://schemas.microsoft.com/office/powerpoint/2010/main" xmlns="" val="76013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by Default</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NASSLLI 2016</a:t>
            </a:r>
          </a:p>
          <a:p>
            <a:r>
              <a:rPr lang="en-US" dirty="0"/>
              <a:t>Rutgers, New Jersey</a:t>
            </a:r>
          </a:p>
          <a:p>
            <a:endParaRPr lang="en-US" dirty="0"/>
          </a:p>
        </p:txBody>
      </p:sp>
    </p:spTree>
    <p:extLst>
      <p:ext uri="{BB962C8B-B14F-4D97-AF65-F5344CB8AC3E}">
        <p14:creationId xmlns:p14="http://schemas.microsoft.com/office/powerpoint/2010/main" xmlns="" val="4275015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Analysis by default</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Since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2</m:t>
                        </m:r>
                      </m:sub>
                    </m:sSub>
                  </m:oMath>
                </a14:m>
                <a:r>
                  <a:rPr lang="en-US" sz="2800" dirty="0" smtClean="0">
                    <a:cs typeface="Times New Roman" panose="02020603050405020304" pitchFamily="18" charset="0"/>
                  </a:rPr>
                  <a:t> doesn’t occur in the precedent, there will be no case default that contradicts the value default.</a:t>
                </a:r>
              </a:p>
              <a:p>
                <a:pPr marL="457200" indent="-457200">
                  <a:buFontTx/>
                  <a:buChar char="-"/>
                </a:pPr>
                <a:r>
                  <a:rPr lang="en-US" sz="2800" dirty="0" smtClean="0">
                    <a:cs typeface="Times New Roman" panose="02020603050405020304" pitchFamily="18" charset="0"/>
                  </a:rPr>
                  <a:t>And since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1</m:t>
                        </m:r>
                      </m:sub>
                    </m:sSub>
                  </m:oMath>
                </a14:m>
                <a:r>
                  <a:rPr lang="en-US" sz="2800" dirty="0" smtClean="0">
                    <a:cs typeface="Times New Roman" panose="02020603050405020304" pitchFamily="18" charset="0"/>
                  </a:rPr>
                  <a:t> provides the only reason for the negative judgment, it follows that the judgment will be in </a:t>
                </a:r>
                <a:r>
                  <a:rPr lang="en-US" sz="2800" dirty="0" err="1" smtClean="0">
                    <a:cs typeface="Times New Roman" panose="02020603050405020304" pitchFamily="18" charset="0"/>
                  </a:rPr>
                  <a:t>favour</a:t>
                </a:r>
                <a:r>
                  <a:rPr lang="en-US" sz="2800" dirty="0" smtClean="0">
                    <a:cs typeface="Times New Roman" panose="02020603050405020304" pitchFamily="18" charset="0"/>
                  </a:rPr>
                  <a:t> of inclusion.</a:t>
                </a:r>
              </a:p>
              <a:p>
                <a:pPr marL="457200" indent="-457200">
                  <a:buFontTx/>
                  <a:buChar char="-"/>
                </a:pPr>
                <a:r>
                  <a:rPr lang="en-US" sz="2800" dirty="0" smtClean="0">
                    <a:cs typeface="Times New Roman" panose="02020603050405020304" pitchFamily="18" charset="0"/>
                  </a:rPr>
                  <a:t>As a result of the judgment, a case default will be added</a:t>
                </a:r>
              </a:p>
              <a:p>
                <a:pPr marL="457200" indent="-457200">
                  <a:buFontTx/>
                  <a:buChar char="-"/>
                </a:pPr>
                <a:endParaRPr lang="en-US" sz="2800" dirty="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𝑐</m:t>
                          </m:r>
                        </m:e>
                        <m:sub>
                          <m:r>
                            <a:rPr lang="en-US" sz="2800" b="0" i="1" smtClean="0">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2</m:t>
                          </m:r>
                        </m:sub>
                      </m:sSub>
                    </m:oMath>
                  </m:oMathPara>
                </a14:m>
                <a:endParaRPr lang="en-US" sz="2800" dirty="0" smtClean="0">
                  <a:cs typeface="Times New Roman" panose="02020603050405020304" pitchFamily="18" charset="0"/>
                </a:endParaRPr>
              </a:p>
              <a:p>
                <a:pPr marL="457200" indent="-457200">
                  <a:buFontTx/>
                  <a:buChar char="-"/>
                </a:pPr>
                <a:endParaRPr lang="en-US" sz="2800" dirty="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The value is thus enshrined in the precedent, with the result that the ranking of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cs typeface="Times New Roman" panose="02020603050405020304" pitchFamily="18" charset="0"/>
                          </a:rPr>
                          <m:t>2</m:t>
                        </m:r>
                      </m:sub>
                    </m:sSub>
                  </m:oMath>
                </a14:m>
                <a:r>
                  <a:rPr lang="en-US" sz="2800" dirty="0" smtClean="0">
                    <a:cs typeface="Times New Roman" panose="02020603050405020304" pitchFamily="18" charset="0"/>
                  </a:rPr>
                  <a:t> above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1</m:t>
                        </m:r>
                      </m:sub>
                    </m:sSub>
                  </m:oMath>
                </a14:m>
                <a:r>
                  <a:rPr lang="en-US" sz="2800" dirty="0" smtClean="0">
                    <a:cs typeface="Times New Roman" panose="02020603050405020304" pitchFamily="18" charset="0"/>
                  </a:rPr>
                  <a:t> will prevail against any contrary value default.</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755422"/>
              </a:xfrm>
              <a:prstGeom prst="rect">
                <a:avLst/>
              </a:prstGeom>
              <a:blipFill>
                <a:blip r:embed="rId2" cstate="print"/>
                <a:stretch>
                  <a:fillRect l="-1494" t="-1377" b="-2119"/>
                </a:stretch>
              </a:blipFill>
            </p:spPr>
            <p:txBody>
              <a:bodyPr/>
              <a:lstStyle/>
              <a:p>
                <a:r>
                  <a:rPr lang="en-US">
                    <a:noFill/>
                  </a:rPr>
                  <a:t> </a:t>
                </a:r>
              </a:p>
            </p:txBody>
          </p:sp>
        </mc:Fallback>
      </mc:AlternateContent>
    </p:spTree>
    <p:extLst>
      <p:ext uri="{BB962C8B-B14F-4D97-AF65-F5344CB8AC3E}">
        <p14:creationId xmlns:p14="http://schemas.microsoft.com/office/powerpoint/2010/main" xmlns="" val="130004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3600986"/>
              </a:xfrm>
              <a:prstGeom prst="rect">
                <a:avLst/>
              </a:prstGeom>
              <a:noFill/>
            </p:spPr>
            <p:txBody>
              <a:bodyPr wrap="square" rtlCol="0">
                <a:spAutoFit/>
              </a:bodyPr>
              <a:lstStyle/>
              <a:p>
                <a:r>
                  <a:rPr lang="en-US" sz="3200" dirty="0" smtClean="0">
                    <a:cs typeface="Times New Roman" panose="02020603050405020304" pitchFamily="18" charset="0"/>
                  </a:rPr>
                  <a:t>Compositional semantics</a:t>
                </a:r>
              </a:p>
              <a:p>
                <a:endParaRPr lang="en-US" sz="2800" dirty="0" smtClean="0">
                  <a:cs typeface="Times New Roman" panose="02020603050405020304" pitchFamily="18" charset="0"/>
                </a:endParaRPr>
              </a:p>
              <a:p>
                <a:pPr marL="457200" indent="-457200">
                  <a:buFontTx/>
                  <a:buChar char="-"/>
                </a:pPr>
                <a:r>
                  <a:rPr lang="en-US" sz="2800" dirty="0">
                    <a:cs typeface="Times New Roman" panose="02020603050405020304" pitchFamily="18" charset="0"/>
                  </a:rPr>
                  <a:t>The working definition of a </a:t>
                </a:r>
                <a:r>
                  <a:rPr lang="en-US" sz="2800" dirty="0" smtClean="0">
                    <a:cs typeface="Times New Roman" panose="02020603050405020304" pitchFamily="18" charset="0"/>
                  </a:rPr>
                  <a:t>nominal predicate like ‘sandwich’ may </a:t>
                </a:r>
                <a:r>
                  <a:rPr lang="en-US" sz="2800" dirty="0">
                    <a:cs typeface="Times New Roman" panose="02020603050405020304" pitchFamily="18" charset="0"/>
                  </a:rPr>
                  <a:t>be represented as a lambda </a:t>
                </a:r>
                <a:r>
                  <a:rPr lang="en-US" sz="2800" dirty="0" smtClean="0">
                    <a:cs typeface="Times New Roman" panose="02020603050405020304" pitchFamily="18" charset="0"/>
                  </a:rPr>
                  <a:t>expression</a:t>
                </a:r>
                <a:r>
                  <a:rPr lang="en-US" sz="2800" dirty="0">
                    <a:cs typeface="Times New Roman" panose="02020603050405020304" pitchFamily="18" charset="0"/>
                  </a:rPr>
                  <a:t>:</a:t>
                </a:r>
              </a:p>
              <a:p>
                <a:endParaRPr lang="en-US" sz="2800" i="1" dirty="0" smtClean="0">
                  <a:latin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𝜆</m:t>
                      </m:r>
                      <m:r>
                        <a:rPr lang="en-US" sz="2800" b="0" i="1" smtClean="0">
                          <a:latin typeface="Cambria Math" panose="02040503050406030204" pitchFamily="18" charset="0"/>
                          <a:cs typeface="Times New Roman" panose="02020603050405020304" pitchFamily="18" charset="0"/>
                        </a:rPr>
                        <m:t>𝑥𝑤</m:t>
                      </m:r>
                      <m:r>
                        <a:rPr lang="en-US" sz="2800" b="0" i="1" smtClean="0">
                          <a:latin typeface="Cambria Math" panose="02040503050406030204" pitchFamily="18" charset="0"/>
                          <a:cs typeface="Times New Roman" panose="02020603050405020304" pitchFamily="18" charset="0"/>
                        </a:rPr>
                        <m:t>.   </m:t>
                      </m:r>
                      <m:d>
                        <m:dPr>
                          <m:ctrlPr>
                            <a:rPr lang="en-US" sz="2800" b="0" i="1" smtClean="0">
                              <a:latin typeface="Cambria Math" panose="02040503050406030204" pitchFamily="18" charset="0"/>
                              <a:cs typeface="Times New Roman" panose="02020603050405020304" pitchFamily="18" charset="0"/>
                            </a:rPr>
                          </m:ctrlPr>
                        </m:dPr>
                        <m:e>
                          <m:d>
                            <m:dPr>
                              <m:begChr m:val="〈"/>
                              <m:endChr m:val="〉"/>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𝑤</m:t>
                              </m:r>
                              <m:r>
                                <a:rPr lang="en-US" sz="2800" b="0" i="1" smtClean="0">
                                  <a:latin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𝒟</m:t>
                              </m:r>
                            </m:e>
                          </m:d>
                          <m:r>
                            <a:rPr lang="en-US" sz="2800" b="0" i="1" smtClean="0">
                              <a:latin typeface="Cambria Math" panose="02040503050406030204" pitchFamily="18" charset="0"/>
                              <a:ea typeface="Cambria Math" panose="02040503050406030204" pitchFamily="18" charset="0"/>
                              <a:cs typeface="Times New Roman" panose="02020603050405020304" pitchFamily="18" charset="0"/>
                            </a:rPr>
                            <m:t> ⊢ </m:t>
                          </m:r>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⇒1∧</m:t>
                      </m:r>
                    </m:oMath>
                  </m:oMathPara>
                </a14:m>
                <a:endParaRPr lang="en-US" sz="2800" b="0" i="1" dirty="0" smtClean="0">
                  <a:latin typeface="Cambria Math" panose="02040503050406030204" pitchFamily="18" charset="0"/>
                  <a:cs typeface="Times New Roman" panose="02020603050405020304" pitchFamily="18" charset="0"/>
                </a:endParaRPr>
              </a:p>
              <a:p>
                <a:r>
                  <a:rPr lang="en-US" sz="2800" b="0" dirty="0" smtClean="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cs typeface="Times New Roman" panose="02020603050405020304" pitchFamily="18" charset="0"/>
                          </a:rPr>
                        </m:ctrlPr>
                      </m:dPr>
                      <m:e>
                        <m:d>
                          <m:dPr>
                            <m:begChr m:val="〈"/>
                            <m:endChr m:val="〉"/>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𝑤</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𝒟</m:t>
                            </m:r>
                          </m:e>
                        </m:d>
                        <m:r>
                          <a:rPr lang="en-US" sz="2800" i="1">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𝑠𝑎𝑛𝑑𝑤𝑖𝑐h</m:t>
                        </m:r>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e>
                    </m:d>
                    <m:r>
                      <a:rPr lang="en-US" sz="2800" b="0" i="1" smtClean="0">
                        <a:latin typeface="Cambria Math" panose="02040503050406030204" pitchFamily="18" charset="0"/>
                        <a:cs typeface="Times New Roman" panose="02020603050405020304" pitchFamily="18" charset="0"/>
                      </a:rPr>
                      <m:t>⇒0∧</m:t>
                    </m:r>
                  </m:oMath>
                </a14:m>
                <a:endParaRPr lang="en-US" sz="2800" b="0" dirty="0" smtClean="0">
                  <a:cs typeface="Times New Roman" panose="02020603050405020304" pitchFamily="18" charset="0"/>
                </a:endParaRPr>
              </a:p>
              <a:p>
                <a:r>
                  <a:rPr lang="en-US" sz="2800" dirty="0" smtClean="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𝑒𝑙𝑠𝑒</m:t>
                    </m:r>
                    <m:r>
                      <a:rPr lang="en-US" sz="2800" b="0" i="1" smtClean="0">
                        <a:latin typeface="Cambria Math" panose="02040503050406030204" pitchFamily="18" charset="0"/>
                        <a:cs typeface="Times New Roman" panose="02020603050405020304" pitchFamily="18" charset="0"/>
                      </a:rPr>
                      <m:t>⇒#</m:t>
                    </m:r>
                  </m:oMath>
                </a14:m>
                <a:endParaRPr lang="en-US" sz="2800" dirty="0" smtClean="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3600986"/>
              </a:xfrm>
              <a:prstGeom prst="rect">
                <a:avLst/>
              </a:prstGeom>
              <a:blipFill>
                <a:blip r:embed="rId3" cstate="print"/>
                <a:stretch>
                  <a:fillRect l="-1494" t="-2200" r="-897"/>
                </a:stretch>
              </a:blipFill>
            </p:spPr>
            <p:txBody>
              <a:bodyPr/>
              <a:lstStyle/>
              <a:p>
                <a:r>
                  <a:rPr lang="en-US">
                    <a:noFill/>
                  </a:rPr>
                  <a:t> </a:t>
                </a:r>
              </a:p>
            </p:txBody>
          </p:sp>
        </mc:Fallback>
      </mc:AlternateContent>
    </p:spTree>
    <p:extLst>
      <p:ext uri="{BB962C8B-B14F-4D97-AF65-F5344CB8AC3E}">
        <p14:creationId xmlns:p14="http://schemas.microsoft.com/office/powerpoint/2010/main" xmlns="" val="41215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Compositional semantics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It is a twist on the following (elaborate) way of specifying a characteristic function:</a:t>
                </a:r>
              </a:p>
              <a:p>
                <a:endParaRPr lang="en-US" sz="2800" i="1" dirty="0" smtClean="0">
                  <a:latin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𝜆</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⇒1∧¬</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⇒0</m:t>
                      </m:r>
                    </m:oMath>
                  </m:oMathPara>
                </a14:m>
                <a:endParaRPr lang="en-US" sz="2800" b="0" dirty="0" smtClean="0">
                  <a:cs typeface="Times New Roman" panose="02020603050405020304" pitchFamily="18" charset="0"/>
                </a:endParaRPr>
              </a:p>
              <a:p>
                <a:r>
                  <a:rPr lang="en-US" sz="2800" dirty="0" smtClean="0">
                    <a:cs typeface="Times New Roman" panose="02020603050405020304" pitchFamily="18" charset="0"/>
                  </a:rPr>
                  <a:t>				</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3170099"/>
              </a:xfrm>
              <a:prstGeom prst="rect">
                <a:avLst/>
              </a:prstGeom>
              <a:blipFill>
                <a:blip r:embed="rId2" cstate="print"/>
                <a:stretch>
                  <a:fillRect l="-1494" t="-2500"/>
                </a:stretch>
              </a:blipFill>
            </p:spPr>
            <p:txBody>
              <a:bodyPr/>
              <a:lstStyle/>
              <a:p>
                <a:r>
                  <a:rPr lang="en-US">
                    <a:noFill/>
                  </a:rPr>
                  <a:t> </a:t>
                </a:r>
              </a:p>
            </p:txBody>
          </p:sp>
        </mc:Fallback>
      </mc:AlternateContent>
    </p:spTree>
    <p:extLst>
      <p:ext uri="{BB962C8B-B14F-4D97-AF65-F5344CB8AC3E}">
        <p14:creationId xmlns:p14="http://schemas.microsoft.com/office/powerpoint/2010/main" xmlns="" val="3468974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793168" cy="4893647"/>
              </a:xfrm>
              <a:prstGeom prst="rect">
                <a:avLst/>
              </a:prstGeom>
              <a:noFill/>
            </p:spPr>
            <p:txBody>
              <a:bodyPr wrap="square" rtlCol="0">
                <a:spAutoFit/>
              </a:bodyPr>
              <a:lstStyle/>
              <a:p>
                <a:r>
                  <a:rPr lang="en-US" sz="3200" dirty="0" smtClean="0">
                    <a:cs typeface="Times New Roman" panose="02020603050405020304" pitchFamily="18" charset="0"/>
                  </a:rPr>
                  <a:t>Compositional semantics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We can give </a:t>
                </a:r>
                <a:r>
                  <a:rPr lang="en-US" sz="2800" i="1" dirty="0" smtClean="0">
                    <a:cs typeface="Times New Roman" panose="02020603050405020304" pitchFamily="18" charset="0"/>
                  </a:rPr>
                  <a:t>The Atlantic</a:t>
                </a:r>
                <a:r>
                  <a:rPr lang="en-US" sz="2800" dirty="0" smtClean="0">
                    <a:cs typeface="Times New Roman" panose="02020603050405020304" pitchFamily="18" charset="0"/>
                  </a:rPr>
                  <a:t>’s definition by letting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𝒟</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3</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4</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5</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smtClean="0">
                    <a:cs typeface="Times New Roman" panose="02020603050405020304" pitchFamily="18" charset="0"/>
                  </a:rPr>
                  <a:t>, where:</a:t>
                </a:r>
              </a:p>
              <a:p>
                <a:endParaRPr lang="en-US" sz="2800" dirty="0" smtClean="0">
                  <a:cs typeface="Times New Roman" panose="02020603050405020304" pitchFamily="18" charset="0"/>
                </a:endParaRPr>
              </a:p>
              <a:p>
                <a:r>
                  <a:rPr lang="en-US" sz="2800" dirty="0" smtClean="0">
                    <a:cs typeface="Times New Roman" panose="02020603050405020304" pitchFamily="18" charset="0"/>
                  </a:rPr>
                  <a:t> </a:t>
                </a:r>
                <a14:m>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1</m:t>
                        </m:r>
                      </m:sub>
                    </m:sSub>
                    <m:r>
                      <a:rPr lang="en-US" sz="2800" b="0" i="1" smtClean="0">
                        <a:latin typeface="Cambria Math" panose="02040503050406030204" pitchFamily="18" charset="0"/>
                        <a:cs typeface="Times New Roman" panose="02020603050405020304" pitchFamily="18" charset="0"/>
                      </a:rPr>
                      <m:t>=</m:t>
                    </m:r>
                    <m:d>
                      <m:dPr>
                        <m:begChr m:val="{"/>
                        <m:endChr m:val="}"/>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𝑜𝑢𝑡𝑠𝑖𝑑𝑒</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𝑙𝑎𝑦𝑒𝑟𝑠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𝑐𝑎𝑟𝑏</m:t>
                        </m:r>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h𝑎𝑠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𝑓𝑖𝑙𝑙𝑖𝑛𝑔</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oMath>
                </a14:m>
                <a:endParaRPr lang="en-US" sz="2800" i="1" dirty="0" smtClean="0">
                  <a:latin typeface="Cambria Math" panose="02040503050406030204" pitchFamily="18" charset="0"/>
                  <a:cs typeface="Times New Roman" panose="02020603050405020304" pitchFamily="18" charset="0"/>
                </a:endParaRPr>
              </a:p>
              <a:p>
                <a:r>
                  <a:rPr lang="en-US" sz="2800" i="1" dirty="0">
                    <a:latin typeface="Cambria Math" panose="02040503050406030204" pitchFamily="18" charset="0"/>
                    <a:cs typeface="Times New Roman" panose="02020603050405020304" pitchFamily="18" charset="0"/>
                  </a:rPr>
                  <a:t> </a:t>
                </a:r>
                <a14:m>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2</m:t>
                        </m:r>
                      </m:sub>
                    </m:sSub>
                    <m:r>
                      <a:rPr lang="en-US" sz="2800" b="0" i="1" smtClean="0">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𝑜𝑛𝑙𝑦</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𝑐𝑜𝑛𝑑𝑖𝑚𝑒𝑛𝑡</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𝑓𝑖𝑙𝑙𝑖𝑛𝑔</m:t>
                    </m:r>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oMath>
                </a14:m>
                <a:endParaRPr lang="en-US" sz="2800" dirty="0" smtClean="0">
                  <a:latin typeface="Cambria Math" panose="02040503050406030204" pitchFamily="18" charset="0"/>
                  <a:cs typeface="Times New Roman" panose="02020603050405020304" pitchFamily="18" charset="0"/>
                </a:endParaRPr>
              </a:p>
              <a:p>
                <a:r>
                  <a:rPr lang="en-US" sz="2800" dirty="0">
                    <a:latin typeface="Cambria Math" panose="02040503050406030204" pitchFamily="18" charset="0"/>
                    <a:cs typeface="Times New Roman" panose="02020603050405020304" pitchFamily="18" charset="0"/>
                  </a:rPr>
                  <a:t> </a:t>
                </a:r>
                <a14:m>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3</m:t>
                        </m:r>
                      </m:sub>
                    </m:sSub>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𝑣𝑒𝑟𝑡𝑖</m:t>
                    </m:r>
                    <m:r>
                      <a:rPr lang="en-US" sz="2800" i="1">
                        <a:latin typeface="Cambria Math" panose="02040503050406030204" pitchFamily="18" charset="0"/>
                        <a:cs typeface="Times New Roman" panose="02020603050405020304" pitchFamily="18" charset="0"/>
                      </a:rPr>
                      <m:t>𝑐𝑎𝑙</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𝑜𝑟𝑖𝑒𝑛𝑡𝑎𝑡𝑖𝑜𝑛</m:t>
                    </m:r>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oMath>
                </a14:m>
                <a:endParaRPr lang="en-US" sz="2800" dirty="0" smtClean="0">
                  <a:latin typeface="Cambria Math" panose="02040503050406030204" pitchFamily="18" charset="0"/>
                  <a:cs typeface="Times New Roman" panose="02020603050405020304" pitchFamily="18" charset="0"/>
                </a:endParaRPr>
              </a:p>
              <a:p>
                <a:r>
                  <a:rPr lang="en-US" sz="2800" dirty="0" smtClean="0">
                    <a:latin typeface="Cambria Math" panose="020405030504060302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4</m:t>
                        </m:r>
                      </m:sub>
                    </m:sSub>
                    <m:r>
                      <a:rPr lang="en-US" sz="2800" b="0" i="1" smtClean="0">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US" sz="2800" i="1" dirty="0" smtClean="0">
                  <a:latin typeface="Cambria Math" panose="02040503050406030204" pitchFamily="18" charset="0"/>
                  <a:ea typeface="Cambria Math" panose="02040503050406030204" pitchFamily="18" charset="0"/>
                  <a:cs typeface="Times New Roman" panose="02020603050405020304" pitchFamily="18" charset="0"/>
                </a:endParaRPr>
              </a:p>
              <a:p>
                <a:r>
                  <a:rPr lang="en-US" sz="2800" i="1" dirty="0" smtClean="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5</m:t>
                        </m:r>
                      </m:sub>
                    </m:sSub>
                    <m:r>
                      <a:rPr lang="en-US" sz="2800" b="0" i="1" smtClean="0">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ea typeface="Cambria Math" panose="02040503050406030204" pitchFamily="18" charset="0"/>
                            <a:cs typeface="Times New Roman" panose="02020603050405020304" pitchFamily="18" charset="0"/>
                          </a:rPr>
                          <m:t>3</m:t>
                        </m:r>
                      </m:sub>
                    </m:sSub>
                  </m:oMath>
                </a14:m>
                <a:endParaRPr lang="en-US" sz="2800" dirty="0">
                  <a:cs typeface="Times New Roman" panose="02020603050405020304" pitchFamily="18" charset="0"/>
                </a:endParaRPr>
              </a:p>
              <a:p>
                <a:endParaRPr lang="en-US" sz="2800" i="1" dirty="0" smtClean="0">
                  <a:latin typeface="Cambria Math" panose="020405030504060302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793168" cy="4893647"/>
              </a:xfrm>
              <a:prstGeom prst="rect">
                <a:avLst/>
              </a:prstGeom>
              <a:blipFill>
                <a:blip r:embed="rId3" cstate="print"/>
                <a:stretch>
                  <a:fillRect l="-1412" t="-1619"/>
                </a:stretch>
              </a:blipFill>
            </p:spPr>
            <p:txBody>
              <a:bodyPr/>
              <a:lstStyle/>
              <a:p>
                <a:r>
                  <a:rPr lang="en-US">
                    <a:noFill/>
                  </a:rPr>
                  <a:t> </a:t>
                </a:r>
              </a:p>
            </p:txBody>
          </p:sp>
        </mc:Fallback>
      </mc:AlternateContent>
    </p:spTree>
    <p:extLst>
      <p:ext uri="{BB962C8B-B14F-4D97-AF65-F5344CB8AC3E}">
        <p14:creationId xmlns:p14="http://schemas.microsoft.com/office/powerpoint/2010/main" xmlns="" val="1515998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793168" cy="4893647"/>
              </a:xfrm>
              <a:prstGeom prst="rect">
                <a:avLst/>
              </a:prstGeom>
              <a:noFill/>
            </p:spPr>
            <p:txBody>
              <a:bodyPr wrap="square" rtlCol="0">
                <a:spAutoFit/>
              </a:bodyPr>
              <a:lstStyle/>
              <a:p>
                <a:r>
                  <a:rPr lang="en-US" sz="3200" dirty="0" smtClean="0">
                    <a:cs typeface="Times New Roman" panose="02020603050405020304" pitchFamily="18" charset="0"/>
                  </a:rPr>
                  <a:t>Compositional semantics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For the Australian version we would need instead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𝒟</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3</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4</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5</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smtClean="0">
                    <a:cs typeface="Times New Roman" panose="02020603050405020304" pitchFamily="18" charset="0"/>
                  </a:rPr>
                  <a:t>, where:</a:t>
                </a:r>
              </a:p>
              <a:p>
                <a:endParaRPr lang="en-US" sz="2800" dirty="0" smtClean="0">
                  <a:cs typeface="Times New Roman" panose="02020603050405020304" pitchFamily="18" charset="0"/>
                </a:endParaRPr>
              </a:p>
              <a:p>
                <a:r>
                  <a:rPr lang="en-US" sz="2800" dirty="0" smtClean="0">
                    <a:cs typeface="Times New Roman" panose="02020603050405020304" pitchFamily="18" charset="0"/>
                  </a:rPr>
                  <a:t> </a:t>
                </a:r>
                <a14:m>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1</m:t>
                        </m:r>
                      </m:sub>
                    </m:sSub>
                    <m:r>
                      <a:rPr lang="en-US" sz="2800" b="0" i="1" smtClean="0">
                        <a:latin typeface="Cambria Math" panose="02040503050406030204" pitchFamily="18" charset="0"/>
                        <a:cs typeface="Times New Roman" panose="02020603050405020304" pitchFamily="18" charset="0"/>
                      </a:rPr>
                      <m:t>=</m:t>
                    </m:r>
                    <m:d>
                      <m:dPr>
                        <m:begChr m:val="{"/>
                        <m:endChr m:val="}"/>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𝑜𝑢𝑡𝑠𝑖𝑑𝑒</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𝑙𝑎𝑦𝑒𝑟𝑠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𝑠𝑙𝑖𝑐𝑒𝑑</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𝑏𝑟𝑒𝑎𝑑</m:t>
                        </m:r>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h𝑎𝑠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𝑓𝑖𝑙𝑙𝑖𝑛𝑔</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oMath>
                </a14:m>
                <a:endParaRPr lang="en-US" sz="2800" i="1" dirty="0" smtClean="0">
                  <a:latin typeface="Cambria Math" panose="02040503050406030204" pitchFamily="18" charset="0"/>
                  <a:cs typeface="Times New Roman" panose="02020603050405020304" pitchFamily="18" charset="0"/>
                </a:endParaRPr>
              </a:p>
              <a:p>
                <a:r>
                  <a:rPr lang="en-US" sz="2800" i="1" dirty="0">
                    <a:latin typeface="Cambria Math" panose="02040503050406030204" pitchFamily="18" charset="0"/>
                    <a:cs typeface="Times New Roman" panose="02020603050405020304" pitchFamily="18" charset="0"/>
                  </a:rPr>
                  <a:t> </a:t>
                </a:r>
                <a14:m>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2</m:t>
                        </m:r>
                      </m:sub>
                    </m:sSub>
                    <m:r>
                      <a:rPr lang="en-US" sz="2800" b="0" i="1" smtClean="0">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𝑜𝑛𝑙𝑦</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𝑐𝑜𝑛𝑑𝑖𝑚𝑒𝑛𝑡</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𝑓𝑖𝑙𝑙𝑖𝑛𝑔</m:t>
                    </m:r>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oMath>
                </a14:m>
                <a:endParaRPr lang="en-US" sz="2800" dirty="0" smtClean="0">
                  <a:latin typeface="Cambria Math" panose="02040503050406030204" pitchFamily="18" charset="0"/>
                  <a:cs typeface="Times New Roman" panose="02020603050405020304" pitchFamily="18" charset="0"/>
                </a:endParaRPr>
              </a:p>
              <a:p>
                <a:r>
                  <a:rPr lang="en-US" sz="2800" dirty="0">
                    <a:latin typeface="Cambria Math" panose="02040503050406030204" pitchFamily="18" charset="0"/>
                    <a:cs typeface="Times New Roman" panose="02020603050405020304" pitchFamily="18" charset="0"/>
                  </a:rPr>
                  <a:t> </a:t>
                </a:r>
                <a14:m>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3</m:t>
                        </m:r>
                      </m:sub>
                    </m:sSub>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𝑣𝑒𝑟𝑡𝑖</m:t>
                    </m:r>
                    <m:r>
                      <a:rPr lang="en-US" sz="2800" i="1">
                        <a:latin typeface="Cambria Math" panose="02040503050406030204" pitchFamily="18" charset="0"/>
                        <a:cs typeface="Times New Roman" panose="02020603050405020304" pitchFamily="18" charset="0"/>
                      </a:rPr>
                      <m:t>𝑐𝑎𝑙</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𝑜𝑟𝑖𝑒𝑛𝑡𝑎𝑡𝑖𝑜𝑛</m:t>
                    </m:r>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oMath>
                </a14:m>
                <a:endParaRPr lang="en-US" sz="2800" dirty="0" smtClean="0">
                  <a:latin typeface="Cambria Math" panose="02040503050406030204" pitchFamily="18" charset="0"/>
                  <a:cs typeface="Times New Roman" panose="02020603050405020304" pitchFamily="18" charset="0"/>
                </a:endParaRPr>
              </a:p>
              <a:p>
                <a:r>
                  <a:rPr lang="en-US" sz="2800" dirty="0" smtClean="0">
                    <a:latin typeface="Cambria Math" panose="020405030504060302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4</m:t>
                        </m:r>
                      </m:sub>
                    </m:sSub>
                    <m:r>
                      <a:rPr lang="en-US" sz="2800" b="0" i="1" smtClean="0">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US" sz="2800" i="1" dirty="0" smtClean="0">
                  <a:latin typeface="Cambria Math" panose="02040503050406030204" pitchFamily="18" charset="0"/>
                  <a:ea typeface="Cambria Math" panose="02040503050406030204" pitchFamily="18" charset="0"/>
                  <a:cs typeface="Times New Roman" panose="02020603050405020304" pitchFamily="18" charset="0"/>
                </a:endParaRPr>
              </a:p>
              <a:p>
                <a:r>
                  <a:rPr lang="en-US" sz="2800" i="1" dirty="0" smtClean="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5</m:t>
                        </m:r>
                      </m:sub>
                    </m:sSub>
                    <m:r>
                      <a:rPr lang="en-US" sz="2800" b="0" i="1" smtClean="0">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ea typeface="Cambria Math" panose="02040503050406030204" pitchFamily="18" charset="0"/>
                            <a:cs typeface="Times New Roman" panose="02020603050405020304" pitchFamily="18" charset="0"/>
                          </a:rPr>
                          <m:t>3</m:t>
                        </m:r>
                      </m:sub>
                    </m:sSub>
                  </m:oMath>
                </a14:m>
                <a:endParaRPr lang="en-US" sz="2800" dirty="0">
                  <a:cs typeface="Times New Roman" panose="02020603050405020304" pitchFamily="18" charset="0"/>
                </a:endParaRPr>
              </a:p>
              <a:p>
                <a:endParaRPr lang="en-US" sz="2800" i="1" dirty="0" smtClean="0">
                  <a:latin typeface="Cambria Math" panose="020405030504060302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793168" cy="4893647"/>
              </a:xfrm>
              <a:prstGeom prst="rect">
                <a:avLst/>
              </a:prstGeom>
              <a:blipFill>
                <a:blip r:embed="rId2" cstate="print"/>
                <a:stretch>
                  <a:fillRect l="-1412" t="-1619"/>
                </a:stretch>
              </a:blipFill>
            </p:spPr>
            <p:txBody>
              <a:bodyPr/>
              <a:lstStyle/>
              <a:p>
                <a:r>
                  <a:rPr lang="en-US">
                    <a:noFill/>
                  </a:rPr>
                  <a:t> </a:t>
                </a:r>
              </a:p>
            </p:txBody>
          </p:sp>
        </mc:Fallback>
      </mc:AlternateContent>
    </p:spTree>
    <p:extLst>
      <p:ext uri="{BB962C8B-B14F-4D97-AF65-F5344CB8AC3E}">
        <p14:creationId xmlns:p14="http://schemas.microsoft.com/office/powerpoint/2010/main" xmlns="" val="2842317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793168" cy="4893647"/>
          </a:xfrm>
          <a:prstGeom prst="rect">
            <a:avLst/>
          </a:prstGeom>
          <a:noFill/>
        </p:spPr>
        <p:txBody>
          <a:bodyPr wrap="square" rtlCol="0">
            <a:spAutoFit/>
          </a:bodyPr>
          <a:lstStyle/>
          <a:p>
            <a:r>
              <a:rPr lang="en-US" sz="3200" dirty="0" smtClean="0">
                <a:cs typeface="Times New Roman" panose="02020603050405020304" pitchFamily="18" charset="0"/>
              </a:rPr>
              <a:t>Compositional semantics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Can we see how to extend this to the other cases that helped motivate analysis (meaning change, semantic conflict, multidimensionality)?</a:t>
            </a:r>
          </a:p>
          <a:p>
            <a:pPr marL="457200" indent="-457200">
              <a:buFontTx/>
              <a:buChar char="-"/>
            </a:pPr>
            <a:r>
              <a:rPr lang="en-US" sz="2800" dirty="0" smtClean="0">
                <a:cs typeface="Times New Roman" panose="02020603050405020304" pitchFamily="18" charset="0"/>
              </a:rPr>
              <a:t>Do you agree that it avoids the problems we associated with classical definitions (necessary and sufficient criteria)?</a:t>
            </a:r>
          </a:p>
          <a:p>
            <a:pPr marL="457200" indent="-457200">
              <a:buFontTx/>
              <a:buChar char="-"/>
            </a:pPr>
            <a:r>
              <a:rPr lang="en-US" sz="2800" dirty="0" smtClean="0">
                <a:cs typeface="Times New Roman" panose="02020603050405020304" pitchFamily="18" charset="0"/>
              </a:rPr>
              <a:t>Now, does a working definition like the one we just gave correspond to the </a:t>
            </a:r>
            <a:r>
              <a:rPr lang="en-US" sz="2800" i="1" dirty="0" smtClean="0">
                <a:cs typeface="Times New Roman" panose="02020603050405020304" pitchFamily="18" charset="0"/>
              </a:rPr>
              <a:t>meaning</a:t>
            </a:r>
            <a:r>
              <a:rPr lang="en-US" sz="2800" dirty="0" smtClean="0">
                <a:cs typeface="Times New Roman" panose="02020603050405020304" pitchFamily="18" charset="0"/>
              </a:rPr>
              <a:t> of ‘sandwich’?</a:t>
            </a:r>
          </a:p>
          <a:p>
            <a:pPr marL="457200" indent="-457200">
              <a:buFontTx/>
              <a:buChar char="-"/>
            </a:pPr>
            <a:r>
              <a:rPr lang="en-US" sz="2800" dirty="0" smtClean="0">
                <a:cs typeface="Times New Roman" panose="02020603050405020304" pitchFamily="18" charset="0"/>
              </a:rPr>
              <a:t>Its </a:t>
            </a:r>
            <a:r>
              <a:rPr lang="en-US" sz="2800" i="1" dirty="0" smtClean="0">
                <a:cs typeface="Times New Roman" panose="02020603050405020304" pitchFamily="18" charset="0"/>
              </a:rPr>
              <a:t>analysis</a:t>
            </a:r>
            <a:r>
              <a:rPr lang="en-US" sz="2800" dirty="0" smtClean="0">
                <a:cs typeface="Times New Roman" panose="02020603050405020304" pitchFamily="18" charset="0"/>
              </a:rPr>
              <a:t>?</a:t>
            </a:r>
          </a:p>
          <a:p>
            <a:pPr marL="457200" indent="-457200">
              <a:buFontTx/>
              <a:buChar char="-"/>
            </a:pPr>
            <a:r>
              <a:rPr lang="en-US" sz="2800" dirty="0" smtClean="0">
                <a:cs typeface="Times New Roman" panose="02020603050405020304" pitchFamily="18" charset="0"/>
              </a:rPr>
              <a:t>A speaker’s mental representation of the meaning?</a:t>
            </a:r>
            <a:endParaRPr lang="en-US" sz="2800" i="1" dirty="0" smtClean="0">
              <a:latin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xmlns="" val="201556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Vagueness</a:t>
            </a:r>
          </a:p>
          <a:p>
            <a:endParaRPr lang="en-US" sz="2800" dirty="0" smtClean="0">
              <a:cs typeface="Times New Roman" panose="02020603050405020304" pitchFamily="18" charset="0"/>
            </a:endParaRPr>
          </a:p>
          <a:p>
            <a:r>
              <a:rPr lang="en-US" sz="2800" dirty="0" smtClean="0"/>
              <a:t>“The logic of vagueness, characterized as </a:t>
            </a:r>
            <a:r>
              <a:rPr lang="en-US" sz="2800" dirty="0" err="1" smtClean="0"/>
              <a:t>boundarilessness</a:t>
            </a:r>
            <a:r>
              <a:rPr lang="en-US" sz="2800" dirty="0" smtClean="0"/>
              <a:t>, ... remains to be described.” (Sainsbury 1990)</a:t>
            </a:r>
          </a:p>
          <a:p>
            <a:endParaRPr lang="en-US" sz="2800" dirty="0" smtClean="0">
              <a:cs typeface="Times New Roman" panose="02020603050405020304" pitchFamily="18" charset="0"/>
            </a:endParaRPr>
          </a:p>
          <a:p>
            <a:r>
              <a:rPr lang="en-US" sz="2800" dirty="0" smtClean="0">
                <a:cs typeface="Times New Roman" panose="02020603050405020304" pitchFamily="18" charset="0"/>
              </a:rPr>
              <a:t>“</a:t>
            </a:r>
            <a:r>
              <a:rPr lang="en-US" sz="2800" dirty="0" smtClean="0"/>
              <a:t>Open texture … is something like the possibility of vagueness. Vagueness can be remedied by giving more accurate rules, open texture cannot.” (</a:t>
            </a:r>
            <a:r>
              <a:rPr lang="en-US" sz="2800" dirty="0" err="1" smtClean="0"/>
              <a:t>Waismann</a:t>
            </a:r>
            <a:r>
              <a:rPr lang="en-US" sz="2800" dirty="0" smtClean="0"/>
              <a:t> 1948)</a:t>
            </a:r>
            <a:endParaRPr lang="en-US" sz="2800" dirty="0">
              <a:cs typeface="Times New Roman" panose="02020603050405020304" pitchFamily="18" charset="0"/>
            </a:endParaRPr>
          </a:p>
          <a:p>
            <a:endParaRPr lang="en-US" sz="2800" dirty="0">
              <a:cs typeface="Times New Roman" panose="02020603050405020304" pitchFamily="18" charset="0"/>
            </a:endParaRPr>
          </a:p>
          <a:p>
            <a:endParaRPr 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36974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The hard problem of vagueness</a:t>
            </a:r>
          </a:p>
          <a:p>
            <a:endParaRPr lang="en-US" sz="2800" dirty="0" smtClean="0">
              <a:cs typeface="Times New Roman" panose="02020603050405020304" pitchFamily="18" charset="0"/>
            </a:endParaRPr>
          </a:p>
          <a:p>
            <a:r>
              <a:rPr lang="en-US" sz="2800" dirty="0" smtClean="0">
                <a:cs typeface="Times New Roman" panose="02020603050405020304" pitchFamily="18" charset="0"/>
              </a:rPr>
              <a:t>Clear cases:</a:t>
            </a:r>
          </a:p>
          <a:p>
            <a:endParaRPr lang="en-US" sz="2800" dirty="0">
              <a:cs typeface="Times New Roman" panose="02020603050405020304" pitchFamily="18" charset="0"/>
            </a:endParaRPr>
          </a:p>
          <a:p>
            <a:r>
              <a:rPr lang="en-US" sz="2800" dirty="0" smtClean="0">
                <a:cs typeface="Times New Roman" panose="02020603050405020304" pitchFamily="18" charset="0"/>
              </a:rPr>
              <a:t>	Someone who is 7’ is tall.</a:t>
            </a:r>
          </a:p>
          <a:p>
            <a:endParaRPr lang="en-US" sz="2800" dirty="0">
              <a:cs typeface="Times New Roman" panose="02020603050405020304" pitchFamily="18" charset="0"/>
            </a:endParaRPr>
          </a:p>
          <a:p>
            <a:r>
              <a:rPr lang="en-US" sz="2800" dirty="0" smtClean="0">
                <a:cs typeface="Times New Roman" panose="02020603050405020304" pitchFamily="18" charset="0"/>
              </a:rPr>
              <a:t>	Someone who is 4’ is not tall.</a:t>
            </a:r>
          </a:p>
          <a:p>
            <a:endParaRPr lang="en-US" sz="2800" dirty="0">
              <a:cs typeface="Times New Roman" panose="02020603050405020304" pitchFamily="18" charset="0"/>
            </a:endParaRPr>
          </a:p>
          <a:p>
            <a:r>
              <a:rPr lang="en-US" sz="2800" dirty="0" smtClean="0">
                <a:cs typeface="Times New Roman" panose="02020603050405020304" pitchFamily="18" charset="0"/>
              </a:rPr>
              <a:t>Unclear boundaries:</a:t>
            </a:r>
          </a:p>
          <a:p>
            <a:endParaRPr lang="en-US" sz="2800" dirty="0">
              <a:cs typeface="Times New Roman" panose="02020603050405020304" pitchFamily="18" charset="0"/>
            </a:endParaRPr>
          </a:p>
          <a:p>
            <a:r>
              <a:rPr lang="en-US" sz="2800" dirty="0" smtClean="0">
                <a:cs typeface="Times New Roman" panose="02020603050405020304" pitchFamily="18" charset="0"/>
              </a:rPr>
              <a:t>	What is the minimum height to count as ‘tall’?</a:t>
            </a:r>
            <a:endParaRPr lang="en-US" sz="2800" dirty="0">
              <a:cs typeface="Times New Roman" panose="02020603050405020304" pitchFamily="18" charset="0"/>
            </a:endParaRPr>
          </a:p>
          <a:p>
            <a:endParaRPr 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49966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Tree>
    <p:extLst>
      <p:ext uri="{BB962C8B-B14F-4D97-AF65-F5344CB8AC3E}">
        <p14:creationId xmlns:p14="http://schemas.microsoft.com/office/powerpoint/2010/main" xmlns="" val="4023970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07519" y="293328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spTree>
    <p:extLst>
      <p:ext uri="{BB962C8B-B14F-4D97-AF65-F5344CB8AC3E}">
        <p14:creationId xmlns:p14="http://schemas.microsoft.com/office/powerpoint/2010/main" xmlns="" val="27711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6" y="816077"/>
            <a:ext cx="10235381" cy="4278094"/>
          </a:xfrm>
          <a:prstGeom prst="rect">
            <a:avLst/>
          </a:prstGeom>
          <a:noFill/>
        </p:spPr>
        <p:txBody>
          <a:bodyPr wrap="square" rtlCol="0">
            <a:spAutoFit/>
          </a:bodyPr>
          <a:lstStyle/>
          <a:p>
            <a:r>
              <a:rPr lang="en-US" sz="3200" dirty="0" smtClean="0">
                <a:cs typeface="Times New Roman" panose="02020603050405020304" pitchFamily="18" charset="0"/>
              </a:rPr>
              <a:t>Analysis by default</a:t>
            </a:r>
          </a:p>
          <a:p>
            <a:endParaRPr lang="en-US" sz="2400" dirty="0" smtClean="0"/>
          </a:p>
          <a:p>
            <a:r>
              <a:rPr lang="en-US" sz="2400" dirty="0" smtClean="0">
                <a:effectLst/>
              </a:rPr>
              <a:t>Rather than try to construct a detailed definition of a planet which is designed to cover all future possibilities, the WGESP has agreed to restrict itself to developing </a:t>
            </a:r>
            <a:r>
              <a:rPr lang="en-US" sz="2400" b="1" dirty="0" smtClean="0">
                <a:effectLst/>
              </a:rPr>
              <a:t>a working definition applicable to the cases where there already are claimed detections </a:t>
            </a:r>
            <a:r>
              <a:rPr lang="en-US" sz="2400" dirty="0" smtClean="0">
                <a:effectLst/>
              </a:rPr>
              <a:t>… </a:t>
            </a:r>
            <a:r>
              <a:rPr lang="en-US" sz="2400" b="1" dirty="0" smtClean="0">
                <a:effectLst/>
              </a:rPr>
              <a:t>As new claims are made in the future, the WGESP will weigh their individual merits and circumstances, and will try to fit the new objects into the WGESP definition of a “planet,” revising this definition as necessary. </a:t>
            </a:r>
            <a:r>
              <a:rPr lang="en-US" sz="2400" dirty="0" smtClean="0">
                <a:effectLst/>
              </a:rPr>
              <a:t>This is a gradualist approach with an evolving definition, guided by the observations that will decide all in the end. (IAU Working Group on Extrasolar Planets, 2003; quoted in Ludlow 2011, p.77)</a:t>
            </a:r>
            <a:endParaRPr lang="en-US" sz="2400" dirty="0" smtClean="0">
              <a:cs typeface="Times New Roman" panose="02020603050405020304" pitchFamily="18" charset="0"/>
            </a:endParaRPr>
          </a:p>
        </p:txBody>
      </p:sp>
    </p:spTree>
    <p:extLst>
      <p:ext uri="{BB962C8B-B14F-4D97-AF65-F5344CB8AC3E}">
        <p14:creationId xmlns:p14="http://schemas.microsoft.com/office/powerpoint/2010/main" xmlns="" val="1598572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07519" y="293328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cxnSp>
        <p:nvCxnSpPr>
          <p:cNvPr id="9" name="Straight Connector 8"/>
          <p:cNvCxnSpPr/>
          <p:nvPr/>
        </p:nvCxnSpPr>
        <p:spPr>
          <a:xfrm>
            <a:off x="6969760" y="965200"/>
            <a:ext cx="0" cy="54254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36256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c/ca/Gaul%2C_1st_century_BC.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1963" y="223121"/>
            <a:ext cx="6764676" cy="63054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594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umanities.mq.edu.au/acans/caesar/images-coins/Map-of-Roman-Gau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788" y="226624"/>
            <a:ext cx="6263252" cy="63587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2856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The hard problem of vagueness</a:t>
            </a:r>
          </a:p>
          <a:p>
            <a:endParaRPr lang="en-US" sz="2800" dirty="0" smtClean="0">
              <a:cs typeface="Times New Roman" panose="02020603050405020304" pitchFamily="18" charset="0"/>
            </a:endParaRPr>
          </a:p>
          <a:p>
            <a:r>
              <a:rPr lang="en-US" sz="2800" dirty="0" smtClean="0">
                <a:cs typeface="Times New Roman" panose="02020603050405020304" pitchFamily="18" charset="0"/>
              </a:rPr>
              <a:t>“Vagueness can be remedied by giving more accurate rules…”</a:t>
            </a:r>
          </a:p>
          <a:p>
            <a:endParaRPr lang="en-US" sz="2800" dirty="0">
              <a:cs typeface="Times New Roman" panose="02020603050405020304" pitchFamily="18" charset="0"/>
            </a:endParaRPr>
          </a:p>
          <a:p>
            <a:r>
              <a:rPr lang="en-US" sz="2800" dirty="0" smtClean="0">
                <a:cs typeface="Times New Roman" panose="02020603050405020304" pitchFamily="18" charset="0"/>
              </a:rPr>
              <a:t>	What is the minimum height to count as ‘tall’?</a:t>
            </a:r>
          </a:p>
          <a:p>
            <a:r>
              <a:rPr lang="en-US" sz="2800" dirty="0">
                <a:cs typeface="Times New Roman" panose="02020603050405020304" pitchFamily="18" charset="0"/>
              </a:rPr>
              <a:t>	</a:t>
            </a:r>
            <a:endParaRPr lang="en-US" sz="2800" dirty="0" smtClean="0">
              <a:cs typeface="Times New Roman" panose="02020603050405020304" pitchFamily="18" charset="0"/>
            </a:endParaRPr>
          </a:p>
          <a:p>
            <a:r>
              <a:rPr lang="en-US" sz="2800" dirty="0">
                <a:cs typeface="Times New Roman" panose="02020603050405020304" pitchFamily="18" charset="0"/>
              </a:rPr>
              <a:t>	</a:t>
            </a:r>
            <a:r>
              <a:rPr lang="en-US" sz="2800" dirty="0" smtClean="0">
                <a:cs typeface="Times New Roman" panose="02020603050405020304" pitchFamily="18" charset="0"/>
              </a:rPr>
              <a:t>6’0”</a:t>
            </a:r>
          </a:p>
          <a:p>
            <a:endParaRPr lang="en-US" sz="2800" dirty="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Given a definition of ‘tall’ as ‘at least 6 feet tall’, the hard problem is circumvented, but only by eliminating the vagueness of ‘tall’.</a:t>
            </a:r>
          </a:p>
        </p:txBody>
      </p:sp>
    </p:spTree>
    <p:extLst>
      <p:ext uri="{BB962C8B-B14F-4D97-AF65-F5344CB8AC3E}">
        <p14:creationId xmlns:p14="http://schemas.microsoft.com/office/powerpoint/2010/main" xmlns="" val="954371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1015663"/>
          </a:xfrm>
          <a:prstGeom prst="rect">
            <a:avLst/>
          </a:prstGeom>
          <a:noFill/>
        </p:spPr>
        <p:txBody>
          <a:bodyPr wrap="square" rtlCol="0">
            <a:spAutoFit/>
          </a:bodyPr>
          <a:lstStyle/>
          <a:p>
            <a:r>
              <a:rPr lang="en-US" sz="3200" dirty="0" smtClean="0">
                <a:cs typeface="Times New Roman" panose="02020603050405020304" pitchFamily="18" charset="0"/>
              </a:rPr>
              <a:t>What is vagueness?</a:t>
            </a:r>
          </a:p>
          <a:p>
            <a:endParaRPr lang="en-US" sz="2800" dirty="0" smtClean="0">
              <a:cs typeface="Times New Roman" panose="02020603050405020304" pitchFamily="18" charset="0"/>
            </a:endParaRPr>
          </a:p>
        </p:txBody>
      </p:sp>
    </p:spTree>
    <p:extLst>
      <p:ext uri="{BB962C8B-B14F-4D97-AF65-F5344CB8AC3E}">
        <p14:creationId xmlns:p14="http://schemas.microsoft.com/office/powerpoint/2010/main" xmlns="" val="1310491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What is vagueness?</a:t>
                </a:r>
              </a:p>
              <a:p>
                <a:endParaRPr lang="en-US" sz="2800" dirty="0" smtClean="0">
                  <a:cs typeface="Times New Roman" panose="02020603050405020304" pitchFamily="18" charset="0"/>
                </a:endParaRPr>
              </a:p>
              <a:p>
                <a:r>
                  <a:rPr lang="en-US" sz="2800" dirty="0" smtClean="0"/>
                  <a:t>Sainsbury: vagueness is </a:t>
                </a:r>
                <a:r>
                  <a:rPr lang="en-US" sz="2800" dirty="0" err="1" smtClean="0"/>
                  <a:t>boundarilessness</a:t>
                </a:r>
                <a:endParaRPr lang="en-US" sz="2800" dirty="0" smtClean="0"/>
              </a:p>
              <a:p>
                <a:endParaRPr lang="en-US" sz="2800" dirty="0" smtClean="0">
                  <a:cs typeface="Times New Roman" panose="02020603050405020304" pitchFamily="18" charset="0"/>
                </a:endParaRPr>
              </a:p>
              <a:p>
                <a:r>
                  <a:rPr lang="en-US" sz="2800" dirty="0" smtClean="0">
                    <a:cs typeface="Times New Roman" panose="02020603050405020304" pitchFamily="18" charset="0"/>
                  </a:rPr>
                  <a:t>Bueno &amp; </a:t>
                </a:r>
                <a:r>
                  <a:rPr lang="en-US" sz="2800" dirty="0" err="1" smtClean="0">
                    <a:cs typeface="Times New Roman" panose="02020603050405020304" pitchFamily="18" charset="0"/>
                  </a:rPr>
                  <a:t>Colyvan</a:t>
                </a:r>
                <a:r>
                  <a:rPr lang="en-US" sz="2800" dirty="0" smtClean="0">
                    <a:cs typeface="Times New Roman" panose="02020603050405020304" pitchFamily="18" charset="0"/>
                  </a:rPr>
                  <a:t>, </a:t>
                </a:r>
                <a:r>
                  <a:rPr lang="en-US" sz="2800" dirty="0" err="1" smtClean="0">
                    <a:cs typeface="Times New Roman" panose="02020603050405020304" pitchFamily="18" charset="0"/>
                  </a:rPr>
                  <a:t>a.o.</a:t>
                </a:r>
                <a:r>
                  <a:rPr lang="en-US" sz="2800" dirty="0" smtClean="0">
                    <a:cs typeface="Times New Roman" panose="02020603050405020304" pitchFamily="18" charset="0"/>
                  </a:rPr>
                  <a:t>: vagueness is susceptibility to the </a:t>
                </a:r>
                <a:r>
                  <a:rPr lang="en-US" sz="2800" dirty="0" err="1">
                    <a:cs typeface="Times New Roman" panose="02020603050405020304" pitchFamily="18" charset="0"/>
                  </a:rPr>
                  <a:t>S</a:t>
                </a:r>
                <a:r>
                  <a:rPr lang="en-US" sz="2800" dirty="0" err="1" smtClean="0">
                    <a:cs typeface="Times New Roman" panose="02020603050405020304" pitchFamily="18" charset="0"/>
                  </a:rPr>
                  <a:t>orites</a:t>
                </a:r>
                <a:r>
                  <a:rPr lang="en-US" sz="2800" dirty="0" smtClean="0">
                    <a:cs typeface="Times New Roman" panose="02020603050405020304" pitchFamily="18" charset="0"/>
                  </a:rPr>
                  <a:t> argument</a:t>
                </a:r>
              </a:p>
              <a:p>
                <a:endParaRPr lang="en-US" sz="2800" dirty="0">
                  <a:cs typeface="Times New Roman" panose="02020603050405020304" pitchFamily="18" charset="0"/>
                </a:endParaRPr>
              </a:p>
              <a:p>
                <a:r>
                  <a:rPr lang="en-US" sz="2800" dirty="0">
                    <a:cs typeface="Times New Roman" panose="02020603050405020304" pitchFamily="18" charset="0"/>
                  </a:rPr>
                  <a:t>4</a:t>
                </a:r>
                <a:r>
                  <a:rPr lang="en-US" sz="2800" dirty="0" smtClean="0">
                    <a:cs typeface="Times New Roman" panose="02020603050405020304" pitchFamily="18" charset="0"/>
                  </a:rPr>
                  <a:t>’ is not tall						(clear negative case) </a:t>
                </a:r>
              </a:p>
              <a:p>
                <a:r>
                  <a:rPr lang="en-US" sz="2800" dirty="0" smtClean="0">
                    <a:cs typeface="Times New Roman" panose="02020603050405020304" pitchFamily="18" charset="0"/>
                  </a:rPr>
                  <a:t>7’ is tall						(clear positive case)</a:t>
                </a:r>
              </a:p>
              <a:p>
                <a:r>
                  <a:rPr lang="en-US" sz="2800" dirty="0">
                    <a:cs typeface="Times New Roman" panose="02020603050405020304" pitchFamily="18" charset="0"/>
                  </a:rPr>
                  <a:t>If </a:t>
                </a:r>
                <a14:m>
                  <m:oMath xmlns:m="http://schemas.openxmlformats.org/officeDocument/2006/math">
                    <m:r>
                      <a:rPr lang="en-US" sz="2800" i="1">
                        <a:latin typeface="Cambria Math" panose="02040503050406030204" pitchFamily="18" charset="0"/>
                        <a:cs typeface="Times New Roman" panose="02020603050405020304" pitchFamily="18" charset="0"/>
                      </a:rPr>
                      <m:t>𝐷</m:t>
                    </m:r>
                  </m:oMath>
                </a14:m>
                <a:r>
                  <a:rPr lang="en-US" sz="2800" dirty="0">
                    <a:cs typeface="Times New Roman" panose="02020603050405020304" pitchFamily="18" charset="0"/>
                  </a:rPr>
                  <a:t> is not tall, then </a:t>
                </a:r>
                <a14:m>
                  <m:oMath xmlns:m="http://schemas.openxmlformats.org/officeDocument/2006/math">
                    <m:r>
                      <a:rPr lang="en-US" sz="2800" i="1" dirty="0">
                        <a:latin typeface="Cambria Math" panose="02040503050406030204" pitchFamily="18" charset="0"/>
                        <a:cs typeface="Times New Roman" panose="02020603050405020304" pitchFamily="18" charset="0"/>
                      </a:rPr>
                      <m:t>𝐷</m:t>
                    </m:r>
                    <m:r>
                      <a:rPr lang="en-US" sz="2800" i="1" dirty="0">
                        <a:latin typeface="Cambria Math" panose="02040503050406030204" pitchFamily="18" charset="0"/>
                        <a:cs typeface="Times New Roman" panose="02020603050405020304" pitchFamily="18" charset="0"/>
                      </a:rPr>
                      <m:t>+1</m:t>
                    </m:r>
                    <m:r>
                      <a:rPr lang="en-US" sz="2800" i="1" dirty="0">
                        <a:latin typeface="Cambria Math" panose="02040503050406030204" pitchFamily="18" charset="0"/>
                        <a:cs typeface="Times New Roman" panose="02020603050405020304" pitchFamily="18" charset="0"/>
                      </a:rPr>
                      <m:t>𝑛𝑚</m:t>
                    </m:r>
                  </m:oMath>
                </a14:m>
                <a:r>
                  <a:rPr lang="en-US" sz="2800" dirty="0">
                    <a:cs typeface="Times New Roman" panose="02020603050405020304" pitchFamily="18" charset="0"/>
                  </a:rPr>
                  <a:t> is not tall 	(tolerance)</a:t>
                </a:r>
              </a:p>
              <a:p>
                <a:endParaRPr lang="en-US" sz="2800" dirty="0">
                  <a:latin typeface="Calibri" panose="020F0502020204030204" pitchFamily="34"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4893647"/>
              </a:xfrm>
              <a:prstGeom prst="rect">
                <a:avLst/>
              </a:prstGeom>
              <a:blipFill>
                <a:blip r:embed="rId3" cstate="print"/>
                <a:stretch>
                  <a:fillRect l="-1494" t="-1619"/>
                </a:stretch>
              </a:blipFill>
            </p:spPr>
            <p:txBody>
              <a:bodyPr/>
              <a:lstStyle/>
              <a:p>
                <a:r>
                  <a:rPr lang="en-US">
                    <a:noFill/>
                  </a:rPr>
                  <a:t> </a:t>
                </a:r>
              </a:p>
            </p:txBody>
          </p:sp>
        </mc:Fallback>
      </mc:AlternateContent>
      <p:sp>
        <p:nvSpPr>
          <p:cNvPr id="3" name="Oval 2"/>
          <p:cNvSpPr/>
          <p:nvPr/>
        </p:nvSpPr>
        <p:spPr>
          <a:xfrm>
            <a:off x="1492159" y="580856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999692" y="6001603"/>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701626" y="580856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208225" y="5998646"/>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0159" y="5805606"/>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4416758" y="5998646"/>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118692" y="5805606"/>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625291" y="5998646"/>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327225" y="5805606"/>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158480" y="5805606"/>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6834331" y="5998646"/>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7673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Multi-dimensional vagueness</a:t>
            </a:r>
          </a:p>
          <a:p>
            <a:endParaRPr lang="en-US" sz="2800" dirty="0" smtClean="0">
              <a:cs typeface="Times New Roman" panose="02020603050405020304" pitchFamily="18" charset="0"/>
            </a:endParaRPr>
          </a:p>
          <a:p>
            <a:r>
              <a:rPr lang="en-US" sz="2800" dirty="0" smtClean="0"/>
              <a:t>"The suggestion being that predicates like ‘is a religion’ are numerically) vague along a number of dimensions, such as belief in a deity (or deities), worship of the deity (or deities), belief in supernatural powers (usually associated with the deity), ritualistic behavior, and so on. Even if each of these dimensions has a natural numerical ordering, there is no non-trivial way of reducing these multiple numerical scales to a </a:t>
            </a:r>
            <a:r>
              <a:rPr lang="en-US" sz="2800" i="1" dirty="0" smtClean="0"/>
              <a:t>single</a:t>
            </a:r>
            <a:r>
              <a:rPr lang="en-US" sz="2800" dirty="0" smtClean="0"/>
              <a:t> numerical scale. In technical parlance, multi-dimensional vagueness (or non-numerical vagueness) has only a partial ordering, not a total ordering, associated with it." (Bueno &amp; </a:t>
            </a:r>
            <a:r>
              <a:rPr lang="en-US" sz="2800" dirty="0" err="1" smtClean="0"/>
              <a:t>Colyvan</a:t>
            </a:r>
            <a:r>
              <a:rPr lang="en-US" sz="2800" dirty="0" smtClean="0"/>
              <a:t> 2012, fn.22)</a:t>
            </a:r>
          </a:p>
          <a:p>
            <a:endParaRPr 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35151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ame Diagra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8412" y="265471"/>
            <a:ext cx="6520847" cy="62491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34297" y="953729"/>
            <a:ext cx="4503174" cy="4893647"/>
          </a:xfrm>
          <a:prstGeom prst="rect">
            <a:avLst/>
          </a:prstGeom>
          <a:noFill/>
        </p:spPr>
        <p:txBody>
          <a:bodyPr wrap="square" rtlCol="0">
            <a:spAutoFit/>
          </a:bodyPr>
          <a:lstStyle/>
          <a:p>
            <a:r>
              <a:rPr lang="en-US" sz="2400" i="1" dirty="0"/>
              <a:t>A game </a:t>
            </a:r>
            <a:r>
              <a:rPr lang="en-US" sz="2400" i="1" dirty="0" smtClean="0"/>
              <a:t>is:</a:t>
            </a:r>
          </a:p>
          <a:p>
            <a:r>
              <a:rPr lang="en-US" sz="2400" i="1" dirty="0" smtClean="0"/>
              <a:t>1. a </a:t>
            </a:r>
            <a:r>
              <a:rPr lang="en-US" sz="2400" i="1" dirty="0"/>
              <a:t>rule-based formal system </a:t>
            </a:r>
            <a:r>
              <a:rPr lang="en-US" sz="2400" i="1" dirty="0" smtClean="0"/>
              <a:t>with 2. </a:t>
            </a:r>
            <a:r>
              <a:rPr lang="en-US" sz="2400" i="1" dirty="0"/>
              <a:t>a variable and quantifiable outcome, where </a:t>
            </a:r>
          </a:p>
          <a:p>
            <a:r>
              <a:rPr lang="en-US" sz="2400" i="1" dirty="0" smtClean="0"/>
              <a:t>3. different </a:t>
            </a:r>
            <a:r>
              <a:rPr lang="en-US" sz="2400" i="1" dirty="0"/>
              <a:t>outcomes are assigned different values</a:t>
            </a:r>
            <a:r>
              <a:rPr lang="en-US" sz="2400" i="1" dirty="0" smtClean="0"/>
              <a:t>,</a:t>
            </a:r>
          </a:p>
          <a:p>
            <a:r>
              <a:rPr lang="en-US" sz="2400" i="1" dirty="0" smtClean="0"/>
              <a:t>4. </a:t>
            </a:r>
            <a:r>
              <a:rPr lang="en-US" sz="2400" i="1" dirty="0"/>
              <a:t>the player exerts effort in order to influence the outcome</a:t>
            </a:r>
            <a:r>
              <a:rPr lang="en-US" sz="2400" i="1" dirty="0" smtClean="0"/>
              <a:t>,</a:t>
            </a:r>
          </a:p>
          <a:p>
            <a:r>
              <a:rPr lang="en-US" sz="2400" i="1" dirty="0" smtClean="0"/>
              <a:t>5. </a:t>
            </a:r>
            <a:r>
              <a:rPr lang="en-US" sz="2400" i="1" dirty="0"/>
              <a:t>the player feels attached to the outcome, </a:t>
            </a:r>
            <a:r>
              <a:rPr lang="en-US" sz="2400" i="1" dirty="0" smtClean="0"/>
              <a:t>and</a:t>
            </a:r>
          </a:p>
          <a:p>
            <a:r>
              <a:rPr lang="en-US" sz="2400" i="1" dirty="0" smtClean="0"/>
              <a:t>6. </a:t>
            </a:r>
            <a:r>
              <a:rPr lang="en-US" sz="2400" i="1" dirty="0"/>
              <a:t>the consequences of the activity are optional and negotiable</a:t>
            </a:r>
            <a:r>
              <a:rPr lang="en-US" sz="2400" i="1" dirty="0" smtClean="0"/>
              <a:t>.</a:t>
            </a:r>
          </a:p>
          <a:p>
            <a:r>
              <a:rPr lang="en-US" sz="2400" i="1" dirty="0" smtClean="0"/>
              <a:t>(</a:t>
            </a:r>
            <a:r>
              <a:rPr lang="en-US" sz="2400" i="1" dirty="0" err="1" smtClean="0"/>
              <a:t>Juul</a:t>
            </a:r>
            <a:r>
              <a:rPr lang="en-US" sz="2400" i="1" dirty="0" smtClean="0"/>
              <a:t> 2003)</a:t>
            </a:r>
            <a:endParaRPr lang="en-US" sz="2400" dirty="0"/>
          </a:p>
        </p:txBody>
      </p:sp>
    </p:spTree>
    <p:extLst>
      <p:ext uri="{BB962C8B-B14F-4D97-AF65-F5344CB8AC3E}">
        <p14:creationId xmlns:p14="http://schemas.microsoft.com/office/powerpoint/2010/main" xmlns="" val="886048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6" y="816077"/>
                <a:ext cx="10509373" cy="5324535"/>
              </a:xfrm>
              <a:prstGeom prst="rect">
                <a:avLst/>
              </a:prstGeom>
              <a:noFill/>
            </p:spPr>
            <p:txBody>
              <a:bodyPr wrap="square" rtlCol="0">
                <a:spAutoFit/>
              </a:bodyPr>
              <a:lstStyle/>
              <a:p>
                <a:r>
                  <a:rPr lang="en-US" sz="3200" dirty="0" smtClean="0">
                    <a:cs typeface="Times New Roman" panose="02020603050405020304" pitchFamily="18" charset="0"/>
                  </a:rPr>
                  <a:t>Vagueness in conceptual relationships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Let’s focus on vagueness in </a:t>
                </a:r>
                <a:r>
                  <a:rPr lang="en-US" sz="2800" i="1" dirty="0" smtClean="0">
                    <a:cs typeface="Times New Roman" panose="02020603050405020304" pitchFamily="18" charset="0"/>
                  </a:rPr>
                  <a:t>conceptual relationships </a:t>
                </a:r>
                <a:r>
                  <a:rPr lang="en-US" sz="2800" dirty="0" smtClean="0">
                    <a:cs typeface="Times New Roman" panose="02020603050405020304" pitchFamily="18" charset="0"/>
                  </a:rPr>
                  <a:t>(for instance, that between ‘tall’ and ‘height’).</a:t>
                </a:r>
              </a:p>
              <a:p>
                <a:pPr marL="457200" indent="-457200">
                  <a:buFontTx/>
                  <a:buChar char="-"/>
                </a:pPr>
                <a:r>
                  <a:rPr lang="en-US" sz="2800" dirty="0" smtClean="0">
                    <a:cs typeface="Times New Roman" panose="02020603050405020304" pitchFamily="18" charset="0"/>
                  </a:rPr>
                  <a:t>I will speak of the </a:t>
                </a:r>
                <a:r>
                  <a:rPr lang="en-US" sz="2800" b="1" dirty="0" smtClean="0">
                    <a:cs typeface="Times New Roman" panose="02020603050405020304" pitchFamily="18" charset="0"/>
                  </a:rPr>
                  <a:t>category</a:t>
                </a:r>
                <a:r>
                  <a:rPr lang="en-US" sz="2800" dirty="0" smtClean="0">
                    <a:cs typeface="Times New Roman" panose="02020603050405020304" pitchFamily="18" charset="0"/>
                  </a:rPr>
                  <a:t> (e.g. </a:t>
                </a:r>
                <a:r>
                  <a:rPr lang="en-US" sz="2800" i="1" dirty="0" smtClean="0">
                    <a:cs typeface="Times New Roman" panose="02020603050405020304" pitchFamily="18" charset="0"/>
                  </a:rPr>
                  <a:t>tall</a:t>
                </a:r>
                <a:r>
                  <a:rPr lang="en-US" sz="2800" dirty="0" smtClean="0">
                    <a:cs typeface="Times New Roman" panose="02020603050405020304" pitchFamily="18" charset="0"/>
                  </a:rPr>
                  <a:t>), on the one hand, and the </a:t>
                </a:r>
                <a:r>
                  <a:rPr lang="en-US" sz="2800" b="1" dirty="0" smtClean="0">
                    <a:cs typeface="Times New Roman" panose="02020603050405020304" pitchFamily="18" charset="0"/>
                  </a:rPr>
                  <a:t>vocabulary </a:t>
                </a:r>
                <a:r>
                  <a:rPr lang="en-US" sz="2800" dirty="0" smtClean="0">
                    <a:cs typeface="Times New Roman" panose="02020603050405020304" pitchFamily="18" charset="0"/>
                  </a:rPr>
                  <a:t>used to describe </a:t>
                </a:r>
                <a:r>
                  <a:rPr lang="en-US" sz="2800" b="1" dirty="0" smtClean="0">
                    <a:cs typeface="Times New Roman" panose="02020603050405020304" pitchFamily="18" charset="0"/>
                  </a:rPr>
                  <a:t>cases</a:t>
                </a:r>
                <a:r>
                  <a:rPr lang="en-US" sz="2800" dirty="0" smtClean="0">
                    <a:cs typeface="Times New Roman" panose="02020603050405020304" pitchFamily="18" charset="0"/>
                  </a:rPr>
                  <a:t> (e.g. </a:t>
                </a:r>
                <a:r>
                  <a:rPr lang="en-US" sz="2800" i="1" dirty="0" smtClean="0">
                    <a:cs typeface="Times New Roman" panose="02020603050405020304" pitchFamily="18" charset="0"/>
                  </a:rPr>
                  <a:t>height of 7’</a:t>
                </a:r>
                <a:r>
                  <a:rPr lang="en-US" sz="2800" dirty="0" smtClean="0">
                    <a:cs typeface="Times New Roman" panose="02020603050405020304" pitchFamily="18" charset="0"/>
                  </a:rPr>
                  <a:t>) on the other.</a:t>
                </a:r>
              </a:p>
              <a:p>
                <a:pPr marL="457200" indent="-457200">
                  <a:buFontTx/>
                  <a:buChar char="-"/>
                </a:pPr>
                <a:r>
                  <a:rPr lang="en-US" sz="2800" dirty="0" smtClean="0">
                    <a:cs typeface="Times New Roman" panose="02020603050405020304" pitchFamily="18" charset="0"/>
                  </a:rPr>
                  <a:t>NB: The </a:t>
                </a:r>
                <a:r>
                  <a:rPr lang="en-US" sz="2800" dirty="0" err="1" smtClean="0">
                    <a:cs typeface="Times New Roman" panose="02020603050405020304" pitchFamily="18" charset="0"/>
                  </a:rPr>
                  <a:t>Sorites</a:t>
                </a:r>
                <a:r>
                  <a:rPr lang="en-US" sz="2800" dirty="0" smtClean="0">
                    <a:cs typeface="Times New Roman" panose="02020603050405020304" pitchFamily="18" charset="0"/>
                  </a:rPr>
                  <a:t> argument exploits the vagueness in this sort of relationship:</a:t>
                </a:r>
              </a:p>
              <a:p>
                <a:endParaRPr lang="en-US" sz="2800" dirty="0">
                  <a:cs typeface="Times New Roman" panose="02020603050405020304" pitchFamily="18" charset="0"/>
                </a:endParaRPr>
              </a:p>
              <a:p>
                <a:r>
                  <a:rPr lang="en-US" sz="2800" dirty="0" smtClean="0">
                    <a:cs typeface="Times New Roman" panose="02020603050405020304" pitchFamily="18" charset="0"/>
                  </a:rPr>
                  <a:t>4’ is not tall						(clear negative case) </a:t>
                </a:r>
              </a:p>
              <a:p>
                <a:r>
                  <a:rPr lang="en-US" sz="2800" dirty="0" smtClean="0">
                    <a:cs typeface="Times New Roman" panose="02020603050405020304" pitchFamily="18" charset="0"/>
                  </a:rPr>
                  <a:t>7’ is tall						(clear positive case)</a:t>
                </a:r>
              </a:p>
              <a:p>
                <a:r>
                  <a:rPr lang="en-US" sz="2800" dirty="0" smtClean="0">
                    <a:cs typeface="Times New Roman" panose="02020603050405020304" pitchFamily="18" charset="0"/>
                  </a:rPr>
                  <a:t>If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𝐷</m:t>
                    </m:r>
                  </m:oMath>
                </a14:m>
                <a:r>
                  <a:rPr lang="en-US" sz="2800" dirty="0" smtClean="0">
                    <a:cs typeface="Times New Roman" panose="02020603050405020304" pitchFamily="18" charset="0"/>
                  </a:rPr>
                  <a:t> is not tall, then </a:t>
                </a:r>
                <a14:m>
                  <m:oMath xmlns:m="http://schemas.openxmlformats.org/officeDocument/2006/math">
                    <m:r>
                      <a:rPr lang="en-US" sz="2800" b="0" i="1" dirty="0" smtClean="0">
                        <a:latin typeface="Cambria Math" panose="02040503050406030204" pitchFamily="18" charset="0"/>
                        <a:cs typeface="Times New Roman" panose="02020603050405020304" pitchFamily="18" charset="0"/>
                      </a:rPr>
                      <m:t>𝐷</m:t>
                    </m:r>
                    <m:r>
                      <a:rPr lang="en-US" sz="2800" b="0" i="1" dirty="0" smtClean="0">
                        <a:latin typeface="Cambria Math" panose="02040503050406030204" pitchFamily="18" charset="0"/>
                        <a:cs typeface="Times New Roman" panose="02020603050405020304" pitchFamily="18" charset="0"/>
                      </a:rPr>
                      <m:t>+1</m:t>
                    </m:r>
                    <m:r>
                      <a:rPr lang="en-US" sz="2800" b="0" i="1" dirty="0" smtClean="0">
                        <a:latin typeface="Cambria Math" panose="02040503050406030204" pitchFamily="18" charset="0"/>
                        <a:cs typeface="Times New Roman" panose="02020603050405020304" pitchFamily="18" charset="0"/>
                      </a:rPr>
                      <m:t>𝑛𝑚</m:t>
                    </m:r>
                  </m:oMath>
                </a14:m>
                <a:r>
                  <a:rPr lang="en-US" sz="2800" dirty="0" smtClean="0">
                    <a:cs typeface="Times New Roman" panose="02020603050405020304" pitchFamily="18" charset="0"/>
                  </a:rPr>
                  <a:t> is not tall	(tolerance)</a:t>
                </a:r>
              </a:p>
            </p:txBody>
          </p:sp>
        </mc:Choice>
        <mc:Fallback>
          <p:sp>
            <p:nvSpPr>
              <p:cNvPr id="4" name="TextBox 3"/>
              <p:cNvSpPr txBox="1">
                <a:spLocks noRot="1" noChangeAspect="1" noMove="1" noResize="1" noEditPoints="1" noAdjustHandles="1" noChangeArrowheads="1" noChangeShapeType="1" noTextEdit="1"/>
              </p:cNvSpPr>
              <p:nvPr/>
            </p:nvSpPr>
            <p:spPr>
              <a:xfrm>
                <a:off x="1032386" y="816077"/>
                <a:ext cx="10509373" cy="5324535"/>
              </a:xfrm>
              <a:prstGeom prst="rect">
                <a:avLst/>
              </a:prstGeom>
              <a:blipFill>
                <a:blip r:embed="rId3" cstate="print"/>
                <a:stretch>
                  <a:fillRect l="-1450" t="-1489" b="-2405"/>
                </a:stretch>
              </a:blipFill>
            </p:spPr>
            <p:txBody>
              <a:bodyPr/>
              <a:lstStyle/>
              <a:p>
                <a:r>
                  <a:rPr lang="en-US">
                    <a:noFill/>
                  </a:rPr>
                  <a:t> </a:t>
                </a:r>
              </a:p>
            </p:txBody>
          </p:sp>
        </mc:Fallback>
      </mc:AlternateContent>
    </p:spTree>
    <p:extLst>
      <p:ext uri="{BB962C8B-B14F-4D97-AF65-F5344CB8AC3E}">
        <p14:creationId xmlns:p14="http://schemas.microsoft.com/office/powerpoint/2010/main" xmlns="" val="4266430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Vagueness in conceptual relationships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The hard problem of vagueness in the special case of </a:t>
            </a:r>
            <a:r>
              <a:rPr lang="en-US" sz="2800" i="1" dirty="0" smtClean="0">
                <a:cs typeface="Times New Roman" panose="02020603050405020304" pitchFamily="18" charset="0"/>
              </a:rPr>
              <a:t>vague conceptual relationships </a:t>
            </a:r>
            <a:r>
              <a:rPr lang="en-US" sz="2800" dirty="0" smtClean="0">
                <a:cs typeface="Times New Roman" panose="02020603050405020304" pitchFamily="18" charset="0"/>
              </a:rPr>
              <a:t>can be put as follows:</a:t>
            </a:r>
          </a:p>
          <a:p>
            <a:endParaRPr lang="en-US" sz="2800" dirty="0" smtClean="0">
              <a:cs typeface="Times New Roman" panose="02020603050405020304" pitchFamily="18" charset="0"/>
            </a:endParaRPr>
          </a:p>
          <a:p>
            <a:pPr marL="571500" indent="-571500">
              <a:buAutoNum type="romanLcParenBoth"/>
            </a:pPr>
            <a:r>
              <a:rPr lang="en-US" sz="2800" dirty="0" smtClean="0">
                <a:cs typeface="Times New Roman" panose="02020603050405020304" pitchFamily="18" charset="0"/>
              </a:rPr>
              <a:t>In such relationships, clear cases both in and out of the category can be described (in the “case vocabulary”).</a:t>
            </a:r>
          </a:p>
          <a:p>
            <a:pPr marL="571500" indent="-571500">
              <a:buAutoNum type="romanLcParenBoth"/>
            </a:pPr>
            <a:r>
              <a:rPr lang="en-US" sz="2800" dirty="0" smtClean="0">
                <a:cs typeface="Times New Roman" panose="02020603050405020304" pitchFamily="18" charset="0"/>
              </a:rPr>
              <a:t>The problem is to give a semantic theory that predicts those cases, without positing a falsely precise boundary (for instance, a </a:t>
            </a:r>
            <a:r>
              <a:rPr lang="en-US" sz="2800" i="1" dirty="0" smtClean="0">
                <a:cs typeface="Times New Roman" panose="02020603050405020304" pitchFamily="18" charset="0"/>
              </a:rPr>
              <a:t>classical definition</a:t>
            </a:r>
            <a:r>
              <a:rPr lang="en-US" sz="2800" dirty="0">
                <a:cs typeface="Times New Roman" panose="02020603050405020304" pitchFamily="18" charset="0"/>
              </a:rPr>
              <a:t> </a:t>
            </a:r>
            <a:r>
              <a:rPr lang="en-US" sz="2800" dirty="0" smtClean="0">
                <a:cs typeface="Times New Roman" panose="02020603050405020304" pitchFamily="18" charset="0"/>
              </a:rPr>
              <a:t>of the category in the case vocabulary).</a:t>
            </a:r>
          </a:p>
        </p:txBody>
      </p:sp>
    </p:spTree>
    <p:extLst>
      <p:ext uri="{BB962C8B-B14F-4D97-AF65-F5344CB8AC3E}">
        <p14:creationId xmlns:p14="http://schemas.microsoft.com/office/powerpoint/2010/main" xmlns="" val="345461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Analysis by default</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Recall a “working definition” was one that successfully distinguished known cases, but also left room for judging future doubtful cases “on their merits,” and incorporating that judgment into the “evolving” definition.</a:t>
            </a:r>
          </a:p>
          <a:p>
            <a:pPr marL="457200" indent="-457200">
              <a:buFontTx/>
              <a:buChar char="-"/>
            </a:pPr>
            <a:r>
              <a:rPr lang="en-US" sz="2800" dirty="0" smtClean="0">
                <a:cs typeface="Times New Roman" panose="02020603050405020304" pitchFamily="18" charset="0"/>
              </a:rPr>
              <a:t>We can now think of “known” cases as the cases already settled (judged) in the precedent determining the relevant linguistic convention, of which competent speakers have some (sufficient) degree of knowledge.</a:t>
            </a:r>
          </a:p>
        </p:txBody>
      </p:sp>
    </p:spTree>
    <p:extLst>
      <p:ext uri="{BB962C8B-B14F-4D97-AF65-F5344CB8AC3E}">
        <p14:creationId xmlns:p14="http://schemas.microsoft.com/office/powerpoint/2010/main" xmlns="" val="361444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Vagueness in conceptual relationships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We won’t put any </a:t>
                </a:r>
                <a:r>
                  <a:rPr lang="en-US" sz="2800" i="1" dirty="0" smtClean="0">
                    <a:cs typeface="Times New Roman" panose="02020603050405020304" pitchFamily="18" charset="0"/>
                  </a:rPr>
                  <a:t>a priori</a:t>
                </a:r>
                <a:r>
                  <a:rPr lang="en-US" sz="2800" dirty="0" smtClean="0">
                    <a:cs typeface="Times New Roman" panose="02020603050405020304" pitchFamily="18" charset="0"/>
                  </a:rPr>
                  <a:t> constraints on the case vocabulary.</a:t>
                </a:r>
              </a:p>
              <a:p>
                <a:pPr marL="457200" indent="-457200">
                  <a:buFontTx/>
                  <a:buChar char="-"/>
                </a:pPr>
                <a:r>
                  <a:rPr lang="en-US" sz="2800" dirty="0" smtClean="0">
                    <a:cs typeface="Times New Roman" panose="02020603050405020304" pitchFamily="18" charset="0"/>
                  </a:rPr>
                  <a:t>Note that a word can be intuitively speaking vague without all of its conceptual relationships being so.</a:t>
                </a:r>
              </a:p>
              <a:p>
                <a:pPr marL="457200" indent="-457200">
                  <a:buFontTx/>
                  <a:buChar char="-"/>
                </a:pPr>
                <a:r>
                  <a:rPr lang="en-US" sz="2800" dirty="0">
                    <a:cs typeface="Times New Roman" panose="02020603050405020304" pitchFamily="18" charset="0"/>
                  </a:rPr>
                  <a:t>T</a:t>
                </a:r>
                <a:r>
                  <a:rPr lang="en-US" sz="2800" dirty="0" smtClean="0">
                    <a:cs typeface="Times New Roman" panose="02020603050405020304" pitchFamily="18" charset="0"/>
                  </a:rPr>
                  <a:t>hough ‘tall’ is vague, there is no vagueness in the relationship between ‘tall’ and itself. Compare:</a:t>
                </a:r>
              </a:p>
              <a:p>
                <a:endParaRPr lang="en-US" sz="2800" dirty="0">
                  <a:cs typeface="Times New Roman" panose="02020603050405020304" pitchFamily="18" charset="0"/>
                </a:endParaRPr>
              </a:p>
              <a:p>
                <a:r>
                  <a:rPr lang="en-US" sz="2800" dirty="0" smtClean="0">
                    <a:cs typeface="Times New Roman" panose="02020603050405020304" pitchFamily="18" charset="0"/>
                  </a:rPr>
                  <a:t>	‘tall’ applies to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𝑥</m:t>
                    </m:r>
                  </m:oMath>
                </a14:m>
                <a:r>
                  <a:rPr lang="en-US" sz="2800" dirty="0" smtClean="0">
                    <a:cs typeface="Times New Roman" panose="02020603050405020304" pitchFamily="18" charset="0"/>
                  </a:rPr>
                  <a:t> </a:t>
                </a:r>
                <a:r>
                  <a:rPr lang="en-US" sz="2800" dirty="0" err="1" smtClean="0">
                    <a:cs typeface="Times New Roman" panose="02020603050405020304" pitchFamily="18" charset="0"/>
                  </a:rPr>
                  <a:t>iff</a:t>
                </a:r>
                <a:r>
                  <a:rPr lang="en-US" sz="2800" dirty="0" smtClean="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𝑥</m:t>
                    </m:r>
                  </m:oMath>
                </a14:m>
                <a:r>
                  <a:rPr lang="en-US" sz="2800" i="1" dirty="0" smtClean="0">
                    <a:cs typeface="Times New Roman" panose="02020603050405020304" pitchFamily="18" charset="0"/>
                  </a:rPr>
                  <a:t> </a:t>
                </a:r>
                <a:r>
                  <a:rPr lang="en-US" sz="2800" dirty="0" smtClean="0">
                    <a:cs typeface="Times New Roman" panose="02020603050405020304" pitchFamily="18" charset="0"/>
                  </a:rPr>
                  <a:t>is tall</a:t>
                </a:r>
              </a:p>
              <a:p>
                <a:endParaRPr lang="en-US" sz="2800" dirty="0">
                  <a:cs typeface="Times New Roman" panose="02020603050405020304" pitchFamily="18" charset="0"/>
                </a:endParaRPr>
              </a:p>
              <a:p>
                <a:r>
                  <a:rPr lang="en-US" sz="2800" dirty="0" smtClean="0">
                    <a:cs typeface="Times New Roman" panose="02020603050405020304" pitchFamily="18" charset="0"/>
                  </a:rPr>
                  <a:t>	‘tall’ applies to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𝑥</m:t>
                    </m:r>
                  </m:oMath>
                </a14:m>
                <a:r>
                  <a:rPr lang="en-US" sz="2800" dirty="0" smtClean="0">
                    <a:cs typeface="Times New Roman" panose="02020603050405020304" pitchFamily="18" charset="0"/>
                  </a:rPr>
                  <a:t> </a:t>
                </a:r>
                <a:r>
                  <a:rPr lang="en-US" sz="2800" dirty="0" err="1" smtClean="0">
                    <a:cs typeface="Times New Roman" panose="02020603050405020304" pitchFamily="18" charset="0"/>
                  </a:rPr>
                  <a:t>iff</a:t>
                </a:r>
                <a:r>
                  <a:rPr lang="en-US" sz="2800" dirty="0" smtClean="0">
                    <a:cs typeface="Times New Roman" panose="02020603050405020304" pitchFamily="18" charset="0"/>
                  </a:rPr>
                  <a:t> the height of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oMath>
                </a14:m>
                <a:r>
                  <a:rPr lang="en-US" sz="2800" dirty="0" smtClean="0">
                    <a:cs typeface="Times New Roman" panose="02020603050405020304" pitchFamily="18" charset="0"/>
                  </a:rPr>
                  <a:t> ???</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4893647"/>
              </a:xfrm>
              <a:prstGeom prst="rect">
                <a:avLst/>
              </a:prstGeom>
              <a:blipFill>
                <a:blip r:embed="rId3" cstate="print"/>
                <a:stretch>
                  <a:fillRect l="-1494" t="-1619" b="-2615"/>
                </a:stretch>
              </a:blipFill>
            </p:spPr>
            <p:txBody>
              <a:bodyPr/>
              <a:lstStyle/>
              <a:p>
                <a:r>
                  <a:rPr lang="en-US">
                    <a:noFill/>
                  </a:rPr>
                  <a:t> </a:t>
                </a:r>
              </a:p>
            </p:txBody>
          </p:sp>
        </mc:Fallback>
      </mc:AlternateContent>
    </p:spTree>
    <p:extLst>
      <p:ext uri="{BB962C8B-B14F-4D97-AF65-F5344CB8AC3E}">
        <p14:creationId xmlns:p14="http://schemas.microsoft.com/office/powerpoint/2010/main" xmlns="" val="1196106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600986"/>
          </a:xfrm>
          <a:prstGeom prst="rect">
            <a:avLst/>
          </a:prstGeom>
          <a:noFill/>
        </p:spPr>
        <p:txBody>
          <a:bodyPr wrap="square" rtlCol="0">
            <a:spAutoFit/>
          </a:bodyPr>
          <a:lstStyle/>
          <a:p>
            <a:r>
              <a:rPr lang="en-US" sz="3200" dirty="0" smtClean="0">
                <a:cs typeface="Times New Roman" panose="02020603050405020304" pitchFamily="18" charset="0"/>
              </a:rPr>
              <a:t>Why no boundary?</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Boundaries exist in cases of explicit stipulation. </a:t>
            </a:r>
          </a:p>
          <a:p>
            <a:pPr marL="457200" indent="-457200">
              <a:buFontTx/>
              <a:buChar char="-"/>
            </a:pPr>
            <a:r>
              <a:rPr lang="en-US" sz="2800" dirty="0" smtClean="0">
                <a:cs typeface="Times New Roman" panose="02020603050405020304" pitchFamily="18" charset="0"/>
              </a:rPr>
              <a:t>For instance, we can be infinitely precise about what values count as ‘greater than </a:t>
            </a:r>
            <a:r>
              <a:rPr lang="el-GR" sz="2800" dirty="0" smtClean="0">
                <a:cs typeface="Times New Roman" panose="02020603050405020304" pitchFamily="18" charset="0"/>
              </a:rPr>
              <a:t>π</a:t>
            </a:r>
            <a:r>
              <a:rPr lang="en-US" sz="2800" dirty="0" smtClean="0">
                <a:cs typeface="Times New Roman" panose="02020603050405020304" pitchFamily="18" charset="0"/>
              </a:rPr>
              <a:t>’ because we have stipulated that ‘</a:t>
            </a:r>
            <a:r>
              <a:rPr lang="el-GR" sz="2800" dirty="0" smtClean="0">
                <a:cs typeface="Times New Roman" panose="02020603050405020304" pitchFamily="18" charset="0"/>
              </a:rPr>
              <a:t>π</a:t>
            </a:r>
            <a:r>
              <a:rPr lang="en-US" sz="2800" dirty="0" smtClean="0">
                <a:cs typeface="Times New Roman" panose="02020603050405020304" pitchFamily="18" charset="0"/>
              </a:rPr>
              <a:t>’ denote the ratio of the circumference of a circle to its diameter.</a:t>
            </a:r>
          </a:p>
          <a:p>
            <a:pPr marL="457200" indent="-457200">
              <a:buFontTx/>
              <a:buChar char="-"/>
            </a:pPr>
            <a:r>
              <a:rPr lang="en-US" sz="2800" dirty="0" smtClean="0">
                <a:cs typeface="Times New Roman" panose="02020603050405020304" pitchFamily="18" charset="0"/>
              </a:rPr>
              <a:t>By contrast, there has been </a:t>
            </a:r>
            <a:r>
              <a:rPr lang="en-US" sz="2800" i="1" dirty="0" smtClean="0">
                <a:cs typeface="Times New Roman" panose="02020603050405020304" pitchFamily="18" charset="0"/>
              </a:rPr>
              <a:t>no stipulation</a:t>
            </a:r>
            <a:r>
              <a:rPr lang="en-US" sz="2800" dirty="0" smtClean="0">
                <a:cs typeface="Times New Roman" panose="02020603050405020304" pitchFamily="18" charset="0"/>
              </a:rPr>
              <a:t> anchoring ‘tall’ to a particular minimum height.</a:t>
            </a:r>
          </a:p>
        </p:txBody>
      </p:sp>
    </p:spTree>
    <p:extLst>
      <p:ext uri="{BB962C8B-B14F-4D97-AF65-F5344CB8AC3E}">
        <p14:creationId xmlns:p14="http://schemas.microsoft.com/office/powerpoint/2010/main" xmlns="" val="606754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2739211"/>
          </a:xfrm>
          <a:prstGeom prst="rect">
            <a:avLst/>
          </a:prstGeom>
          <a:noFill/>
        </p:spPr>
        <p:txBody>
          <a:bodyPr wrap="square" rtlCol="0">
            <a:spAutoFit/>
          </a:bodyPr>
          <a:lstStyle/>
          <a:p>
            <a:r>
              <a:rPr lang="en-US" sz="3200" dirty="0" smtClean="0">
                <a:cs typeface="Times New Roman" panose="02020603050405020304" pitchFamily="18" charset="0"/>
              </a:rPr>
              <a:t>Why no boundary?</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If there is such a lower bound to ‘tall’, then it must exist because of a sort of </a:t>
            </a:r>
            <a:r>
              <a:rPr lang="en-US" sz="2800" i="1" dirty="0" smtClean="0">
                <a:cs typeface="Times New Roman" panose="02020603050405020304" pitchFamily="18" charset="0"/>
              </a:rPr>
              <a:t>implicit stipulation</a:t>
            </a:r>
            <a:r>
              <a:rPr lang="en-US" sz="2800" dirty="0" smtClean="0">
                <a:cs typeface="Times New Roman" panose="02020603050405020304" pitchFamily="18" charset="0"/>
              </a:rPr>
              <a:t>, inherent in the way we tend to use the word.</a:t>
            </a:r>
          </a:p>
          <a:p>
            <a:pPr marL="457200" indent="-457200">
              <a:buFontTx/>
              <a:buChar char="-"/>
            </a:pPr>
            <a:r>
              <a:rPr lang="en-US" sz="2800" dirty="0" smtClean="0">
                <a:cs typeface="Times New Roman" panose="02020603050405020304" pitchFamily="18" charset="0"/>
              </a:rPr>
              <a:t>But there are problems with this idea of an implicit stipulation.</a:t>
            </a:r>
          </a:p>
        </p:txBody>
      </p:sp>
    </p:spTree>
    <p:extLst>
      <p:ext uri="{BB962C8B-B14F-4D97-AF65-F5344CB8AC3E}">
        <p14:creationId xmlns:p14="http://schemas.microsoft.com/office/powerpoint/2010/main" xmlns="" val="1718515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Why no boundary?</a:t>
            </a:r>
          </a:p>
          <a:p>
            <a:endParaRPr lang="en-US" sz="2800" dirty="0" smtClean="0">
              <a:cs typeface="Times New Roman" panose="02020603050405020304" pitchFamily="18" charset="0"/>
            </a:endParaRPr>
          </a:p>
          <a:p>
            <a:pPr marL="457200" indent="-457200">
              <a:buFontTx/>
              <a:buChar char="-"/>
            </a:pPr>
            <a:r>
              <a:rPr lang="en-US" sz="2800" dirty="0">
                <a:cs typeface="Times New Roman" panose="02020603050405020304" pitchFamily="18" charset="0"/>
              </a:rPr>
              <a:t>T</a:t>
            </a:r>
            <a:r>
              <a:rPr lang="en-US" sz="2800" dirty="0" smtClean="0">
                <a:cs typeface="Times New Roman" panose="02020603050405020304" pitchFamily="18" charset="0"/>
              </a:rPr>
              <a:t>he use of a vague predicate tends to </a:t>
            </a:r>
            <a:r>
              <a:rPr lang="en-US" sz="2800" i="1" dirty="0" smtClean="0">
                <a:cs typeface="Times New Roman" panose="02020603050405020304" pitchFamily="18" charset="0"/>
              </a:rPr>
              <a:t>thin out </a:t>
            </a:r>
            <a:r>
              <a:rPr lang="en-US" sz="2800" dirty="0" smtClean="0">
                <a:cs typeface="Times New Roman" panose="02020603050405020304" pitchFamily="18" charset="0"/>
              </a:rPr>
              <a:t>as one gets closer to the intermediate region where a border would most plausibly occur. </a:t>
            </a:r>
          </a:p>
          <a:p>
            <a:pPr marL="457200" indent="-457200">
              <a:buFontTx/>
              <a:buChar char="-"/>
            </a:pPr>
            <a:r>
              <a:rPr lang="en-US" sz="2800" dirty="0" smtClean="0">
                <a:cs typeface="Times New Roman" panose="02020603050405020304" pitchFamily="18" charset="0"/>
              </a:rPr>
              <a:t>In describing cases in that region, one tends to use an alternative descriptor – ‘tallish’, ‘somewhat tall’ – that is consistent with belonging or not belonging to the category proper (avoiding commitment on the issue).</a:t>
            </a:r>
          </a:p>
          <a:p>
            <a:pPr marL="457200" indent="-457200">
              <a:buFontTx/>
              <a:buChar char="-"/>
            </a:pPr>
            <a:r>
              <a:rPr lang="en-US" sz="2800" dirty="0">
                <a:cs typeface="Times New Roman" panose="02020603050405020304" pitchFamily="18" charset="0"/>
              </a:rPr>
              <a:t>I</a:t>
            </a:r>
            <a:r>
              <a:rPr lang="en-US" sz="2800" dirty="0" smtClean="0">
                <a:cs typeface="Times New Roman" panose="02020603050405020304" pitchFamily="18" charset="0"/>
              </a:rPr>
              <a:t>f forced to choose between ‘tall’ and ‘not tall’, one is unsure and commits tentatively.</a:t>
            </a:r>
          </a:p>
          <a:p>
            <a:pPr marL="457200" indent="-457200">
              <a:buFontTx/>
              <a:buChar char="-"/>
            </a:pPr>
            <a:r>
              <a:rPr lang="en-US" sz="2800" dirty="0" smtClean="0">
                <a:cs typeface="Times New Roman" panose="02020603050405020304" pitchFamily="18" charset="0"/>
              </a:rPr>
              <a:t>As a result, I would guess there is a lack of data from usage that </a:t>
            </a:r>
            <a:r>
              <a:rPr lang="en-US" sz="2800" i="1" dirty="0" smtClean="0">
                <a:cs typeface="Times New Roman" panose="02020603050405020304" pitchFamily="18" charset="0"/>
              </a:rPr>
              <a:t>directly</a:t>
            </a:r>
            <a:r>
              <a:rPr lang="en-US" sz="2800" dirty="0" smtClean="0">
                <a:cs typeface="Times New Roman" panose="02020603050405020304" pitchFamily="18" charset="0"/>
              </a:rPr>
              <a:t> indicates where the border should be drawn.</a:t>
            </a:r>
          </a:p>
        </p:txBody>
      </p:sp>
    </p:spTree>
    <p:extLst>
      <p:ext uri="{BB962C8B-B14F-4D97-AF65-F5344CB8AC3E}">
        <p14:creationId xmlns:p14="http://schemas.microsoft.com/office/powerpoint/2010/main" xmlns="" val="4119077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600986"/>
          </a:xfrm>
          <a:prstGeom prst="rect">
            <a:avLst/>
          </a:prstGeom>
          <a:noFill/>
        </p:spPr>
        <p:txBody>
          <a:bodyPr wrap="square" rtlCol="0">
            <a:spAutoFit/>
          </a:bodyPr>
          <a:lstStyle/>
          <a:p>
            <a:r>
              <a:rPr lang="en-US" sz="3200" dirty="0" smtClean="0">
                <a:cs typeface="Times New Roman" panose="02020603050405020304" pitchFamily="18" charset="0"/>
              </a:rPr>
              <a:t>Why no boundary?</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The problem with more indirect data is that it won’t determine a lower bound on its own. The data must be </a:t>
            </a:r>
            <a:r>
              <a:rPr lang="en-US" sz="2800" i="1" dirty="0" smtClean="0">
                <a:cs typeface="Times New Roman" panose="02020603050405020304" pitchFamily="18" charset="0"/>
              </a:rPr>
              <a:t>interpreted</a:t>
            </a:r>
            <a:r>
              <a:rPr lang="en-US" sz="2800" dirty="0" smtClean="0">
                <a:cs typeface="Times New Roman" panose="02020603050405020304" pitchFamily="18" charset="0"/>
              </a:rPr>
              <a:t> according to some scheme or other to justify a particular bound.</a:t>
            </a:r>
          </a:p>
          <a:p>
            <a:pPr marL="457200" indent="-457200">
              <a:buFontTx/>
              <a:buChar char="-"/>
            </a:pPr>
            <a:r>
              <a:rPr lang="en-US" sz="2800" dirty="0" smtClean="0">
                <a:cs typeface="Times New Roman" panose="02020603050405020304" pitchFamily="18" charset="0"/>
              </a:rPr>
              <a:t>And just as we have never explicitly settled on a (first-order) bound for ‘tall’, nor have we settled on a (second-order) procedure for extracting a bound from the usage data for ‘tall’.</a:t>
            </a:r>
          </a:p>
        </p:txBody>
      </p:sp>
    </p:spTree>
    <p:extLst>
      <p:ext uri="{BB962C8B-B14F-4D97-AF65-F5344CB8AC3E}">
        <p14:creationId xmlns:p14="http://schemas.microsoft.com/office/powerpoint/2010/main" xmlns="" val="3522333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583300" y="238433"/>
            <a:ext cx="9163050" cy="5867400"/>
          </a:xfrm>
          <a:prstGeom prst="rect">
            <a:avLst/>
          </a:prstGeom>
        </p:spPr>
      </p:pic>
      <p:sp>
        <p:nvSpPr>
          <p:cNvPr id="4" name="TextBox 3"/>
          <p:cNvSpPr txBox="1"/>
          <p:nvPr/>
        </p:nvSpPr>
        <p:spPr>
          <a:xfrm>
            <a:off x="4473678" y="6105833"/>
            <a:ext cx="2084439" cy="461665"/>
          </a:xfrm>
          <a:prstGeom prst="rect">
            <a:avLst/>
          </a:prstGeom>
          <a:noFill/>
        </p:spPr>
        <p:txBody>
          <a:bodyPr wrap="square" rtlCol="0">
            <a:spAutoFit/>
          </a:bodyPr>
          <a:lstStyle/>
          <a:p>
            <a:r>
              <a:rPr lang="en-US" sz="2400" dirty="0" smtClean="0"/>
              <a:t>From </a:t>
            </a:r>
            <a:r>
              <a:rPr lang="en-US" sz="2400" dirty="0" err="1" smtClean="0"/>
              <a:t>Solt</a:t>
            </a:r>
            <a:r>
              <a:rPr lang="en-US" sz="2400" dirty="0" smtClean="0"/>
              <a:t> 2011</a:t>
            </a:r>
            <a:endParaRPr lang="en-US" sz="2400" dirty="0"/>
          </a:p>
        </p:txBody>
      </p:sp>
    </p:spTree>
    <p:extLst>
      <p:ext uri="{BB962C8B-B14F-4D97-AF65-F5344CB8AC3E}">
        <p14:creationId xmlns:p14="http://schemas.microsoft.com/office/powerpoint/2010/main" xmlns="" val="726454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Why no boundary? (Example: tall)</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Suppose the usage data do indicate that the lower bound of ‘tall’ depends on the </a:t>
            </a:r>
            <a:r>
              <a:rPr lang="en-US" sz="2800" i="1" dirty="0" smtClean="0">
                <a:cs typeface="Times New Roman" panose="02020603050405020304" pitchFamily="18" charset="0"/>
              </a:rPr>
              <a:t>central tendency</a:t>
            </a:r>
            <a:r>
              <a:rPr lang="en-US" sz="2800" dirty="0" smtClean="0">
                <a:cs typeface="Times New Roman" panose="02020603050405020304" pitchFamily="18" charset="0"/>
              </a:rPr>
              <a:t> and </a:t>
            </a:r>
            <a:r>
              <a:rPr lang="en-US" sz="2800" i="1" dirty="0" smtClean="0">
                <a:cs typeface="Times New Roman" panose="02020603050405020304" pitchFamily="18" charset="0"/>
              </a:rPr>
              <a:t>dispersion </a:t>
            </a:r>
            <a:r>
              <a:rPr lang="en-US" sz="2800" dirty="0" smtClean="0">
                <a:cs typeface="Times New Roman" panose="02020603050405020304" pitchFamily="18" charset="0"/>
              </a:rPr>
              <a:t>of heights in a population (</a:t>
            </a:r>
            <a:r>
              <a:rPr lang="en-US" sz="2800" dirty="0" err="1" smtClean="0">
                <a:cs typeface="Times New Roman" panose="02020603050405020304" pitchFamily="18" charset="0"/>
              </a:rPr>
              <a:t>Solt</a:t>
            </a:r>
            <a:r>
              <a:rPr lang="en-US" sz="2800" dirty="0" smtClean="0">
                <a:cs typeface="Times New Roman" panose="02020603050405020304" pitchFamily="18" charset="0"/>
              </a:rPr>
              <a:t> 2010).</a:t>
            </a:r>
          </a:p>
          <a:p>
            <a:pPr marL="457200" indent="-457200">
              <a:buFontTx/>
              <a:buChar char="-"/>
            </a:pPr>
            <a:r>
              <a:rPr lang="en-US" sz="2800" dirty="0" smtClean="0">
                <a:cs typeface="Times New Roman" panose="02020603050405020304" pitchFamily="18" charset="0"/>
              </a:rPr>
              <a:t>Suppose, however, that the data fail to indicate (independent of method of fit) whether the central tendency is to be understood as the </a:t>
            </a:r>
            <a:r>
              <a:rPr lang="en-US" sz="2800" i="1" dirty="0" smtClean="0">
                <a:cs typeface="Times New Roman" panose="02020603050405020304" pitchFamily="18" charset="0"/>
              </a:rPr>
              <a:t>mean, median</a:t>
            </a:r>
            <a:r>
              <a:rPr lang="en-US" sz="2800" dirty="0" smtClean="0">
                <a:cs typeface="Times New Roman" panose="02020603050405020304" pitchFamily="18" charset="0"/>
              </a:rPr>
              <a:t> or </a:t>
            </a:r>
            <a:r>
              <a:rPr lang="en-US" sz="2800" i="1" dirty="0" smtClean="0">
                <a:cs typeface="Times New Roman" panose="02020603050405020304" pitchFamily="18" charset="0"/>
              </a:rPr>
              <a:t>mode</a:t>
            </a:r>
            <a:r>
              <a:rPr lang="en-US" sz="2800" dirty="0" smtClean="0">
                <a:cs typeface="Times New Roman" panose="02020603050405020304" pitchFamily="18" charset="0"/>
              </a:rPr>
              <a:t>.</a:t>
            </a:r>
          </a:p>
          <a:p>
            <a:pPr marL="457200" indent="-457200">
              <a:buFontTx/>
              <a:buChar char="-"/>
            </a:pPr>
            <a:r>
              <a:rPr lang="en-US" sz="2800" dirty="0">
                <a:cs typeface="Times New Roman" panose="02020603050405020304" pitchFamily="18" charset="0"/>
              </a:rPr>
              <a:t>O</a:t>
            </a:r>
            <a:r>
              <a:rPr lang="en-US" sz="2800" dirty="0" smtClean="0">
                <a:cs typeface="Times New Roman" panose="02020603050405020304" pitchFamily="18" charset="0"/>
              </a:rPr>
              <a:t>ne is not ‘tall’ without </a:t>
            </a:r>
            <a:r>
              <a:rPr lang="en-US" sz="2800" i="1" dirty="0" smtClean="0">
                <a:cs typeface="Times New Roman" panose="02020603050405020304" pitchFamily="18" charset="0"/>
              </a:rPr>
              <a:t>significantly</a:t>
            </a:r>
            <a:r>
              <a:rPr lang="en-US" sz="2800" dirty="0" smtClean="0">
                <a:cs typeface="Times New Roman" panose="02020603050405020304" pitchFamily="18" charset="0"/>
              </a:rPr>
              <a:t> exceeding the central tendency, so the usage data would also have to yield the relevant (dispersion-based) measure of significance (e.g. one standard deviation).</a:t>
            </a:r>
          </a:p>
        </p:txBody>
      </p:sp>
    </p:spTree>
    <p:extLst>
      <p:ext uri="{BB962C8B-B14F-4D97-AF65-F5344CB8AC3E}">
        <p14:creationId xmlns:p14="http://schemas.microsoft.com/office/powerpoint/2010/main" xmlns="" val="4231382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thumb/d/de/Comparison_mean_median_mode.svg/512px-Comparison_mean_median_mode.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4054" y="1325879"/>
            <a:ext cx="5696585" cy="4272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3932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093428"/>
          </a:xfrm>
          <a:prstGeom prst="rect">
            <a:avLst/>
          </a:prstGeom>
          <a:noFill/>
        </p:spPr>
        <p:txBody>
          <a:bodyPr wrap="square" rtlCol="0">
            <a:spAutoFit/>
          </a:bodyPr>
          <a:lstStyle/>
          <a:p>
            <a:r>
              <a:rPr lang="en-US" sz="3200" dirty="0" smtClean="0">
                <a:cs typeface="Times New Roman" panose="02020603050405020304" pitchFamily="18" charset="0"/>
              </a:rPr>
              <a:t>Why no boundary? (Example: tall)</a:t>
            </a:r>
          </a:p>
          <a:p>
            <a:endParaRPr lang="en-US" sz="32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In this case, we must settle what is to count as fitting the data before we can draw a conclusion about what bound has been implicitly stipulated.</a:t>
            </a:r>
          </a:p>
          <a:p>
            <a:pPr marL="457200" indent="-457200">
              <a:buFontTx/>
              <a:buChar char="-"/>
            </a:pPr>
            <a:r>
              <a:rPr lang="en-US" sz="2800" dirty="0" smtClean="0">
                <a:cs typeface="Times New Roman" panose="02020603050405020304" pitchFamily="18" charset="0"/>
              </a:rPr>
              <a:t>But that issue seems just as unsettled as the first-order issue of where the lower bound of ‘tall’ lies. </a:t>
            </a:r>
          </a:p>
          <a:p>
            <a:pPr marL="457200" indent="-457200">
              <a:buFontTx/>
              <a:buChar char="-"/>
            </a:pPr>
            <a:r>
              <a:rPr lang="en-US" sz="2800" dirty="0" smtClean="0">
                <a:cs typeface="Times New Roman" panose="02020603050405020304" pitchFamily="18" charset="0"/>
              </a:rPr>
              <a:t>It is not clear that the idea of an implicit stipulation has helped us here.</a:t>
            </a:r>
          </a:p>
        </p:txBody>
      </p:sp>
    </p:spTree>
    <p:extLst>
      <p:ext uri="{BB962C8B-B14F-4D97-AF65-F5344CB8AC3E}">
        <p14:creationId xmlns:p14="http://schemas.microsoft.com/office/powerpoint/2010/main" xmlns="" val="3051287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305068"/>
            <a:ext cx="12011487" cy="5633396"/>
          </a:xfrm>
          <a:prstGeom prst="rect">
            <a:avLst/>
          </a:prstGeom>
        </p:spPr>
      </p:pic>
      <p:sp>
        <p:nvSpPr>
          <p:cNvPr id="3" name="TextBox 2"/>
          <p:cNvSpPr txBox="1"/>
          <p:nvPr/>
        </p:nvSpPr>
        <p:spPr>
          <a:xfrm>
            <a:off x="4274049" y="6030931"/>
            <a:ext cx="4335695" cy="523220"/>
          </a:xfrm>
          <a:prstGeom prst="rect">
            <a:avLst/>
          </a:prstGeom>
          <a:noFill/>
        </p:spPr>
        <p:txBody>
          <a:bodyPr wrap="square" rtlCol="0">
            <a:spAutoFit/>
          </a:bodyPr>
          <a:lstStyle/>
          <a:p>
            <a:r>
              <a:rPr lang="en-US" sz="2800" dirty="0" smtClean="0"/>
              <a:t>From Schmidt et al. 2009</a:t>
            </a:r>
            <a:endParaRPr lang="en-US" sz="2800" dirty="0"/>
          </a:p>
        </p:txBody>
      </p:sp>
    </p:spTree>
    <p:extLst>
      <p:ext uri="{BB962C8B-B14F-4D97-AF65-F5344CB8AC3E}">
        <p14:creationId xmlns:p14="http://schemas.microsoft.com/office/powerpoint/2010/main" xmlns="" val="367000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Analysis by default</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The set of “case defaults” that rank the factors occurring in the settled cases in accord with their judgments will predict the same judgments on those cases, and so performs the first duty of a working definition (i.e. distinguishing known cases).</a:t>
            </a:r>
          </a:p>
          <a:p>
            <a:pPr marL="457200" indent="-457200">
              <a:buFontTx/>
              <a:buChar char="-"/>
            </a:pPr>
            <a:r>
              <a:rPr lang="en-US" sz="2800" dirty="0" smtClean="0">
                <a:cs typeface="Times New Roman" panose="02020603050405020304" pitchFamily="18" charset="0"/>
              </a:rPr>
              <a:t>These are supplemented by a set of “value defaults,” not produced by the judgments in the precedent, but prior to them.</a:t>
            </a:r>
          </a:p>
          <a:p>
            <a:pPr marL="457200" indent="-457200">
              <a:buFontTx/>
              <a:buChar char="-"/>
            </a:pPr>
            <a:r>
              <a:rPr lang="en-US" sz="2800" dirty="0" smtClean="0">
                <a:cs typeface="Times New Roman" panose="02020603050405020304" pitchFamily="18" charset="0"/>
              </a:rPr>
              <a:t>Together, the rankings derived from cases and values are used to issue judgments on new cases.</a:t>
            </a:r>
          </a:p>
          <a:p>
            <a:pPr marL="457200" indent="-457200">
              <a:buFontTx/>
              <a:buChar char="-"/>
            </a:pPr>
            <a:r>
              <a:rPr lang="en-US" sz="2800" dirty="0">
                <a:cs typeface="Times New Roman" panose="02020603050405020304" pitchFamily="18" charset="0"/>
              </a:rPr>
              <a:t>A</a:t>
            </a:r>
            <a:r>
              <a:rPr lang="en-US" sz="2800" dirty="0" smtClean="0">
                <a:cs typeface="Times New Roman" panose="02020603050405020304" pitchFamily="18" charset="0"/>
              </a:rPr>
              <a:t>dding the value defaults won’t change the judgments on the old cases, thanks to the rule that precedent takes priority over value (enforced by the precedent defaults).</a:t>
            </a:r>
            <a:endParaRPr lang="en-US" sz="2800" dirty="0">
              <a:cs typeface="Times New Roman" panose="02020603050405020304" pitchFamily="18" charset="0"/>
            </a:endParaRPr>
          </a:p>
        </p:txBody>
      </p:sp>
    </p:spTree>
    <p:extLst>
      <p:ext uri="{BB962C8B-B14F-4D97-AF65-F5344CB8AC3E}">
        <p14:creationId xmlns:p14="http://schemas.microsoft.com/office/powerpoint/2010/main" xmlns="" val="2683188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The hard problem of vagueness</a:t>
            </a:r>
          </a:p>
          <a:p>
            <a:endParaRPr lang="en-US" sz="2800" dirty="0" smtClean="0">
              <a:cs typeface="Times New Roman" panose="02020603050405020304" pitchFamily="18" charset="0"/>
            </a:endParaRPr>
          </a:p>
          <a:p>
            <a:pPr marL="457200" indent="-457200">
              <a:buFontTx/>
              <a:buChar char="-"/>
            </a:pPr>
            <a:r>
              <a:rPr lang="en-US" sz="2800" dirty="0" smtClean="0">
                <a:latin typeface="Calibri" panose="020F0502020204030204" pitchFamily="34" charset="0"/>
                <a:cs typeface="Times New Roman" panose="02020603050405020304" pitchFamily="18" charset="0"/>
              </a:rPr>
              <a:t>How do we construct a semantic theory that successfully predicts the clear cases, but doesn’t include any false precision (in particular, doesn’t commit to any boundaries)?</a:t>
            </a:r>
          </a:p>
          <a:p>
            <a:pPr marL="457200" indent="-457200">
              <a:buFontTx/>
              <a:buChar char="-"/>
            </a:pPr>
            <a:r>
              <a:rPr lang="en-US" sz="2800" dirty="0" smtClean="0">
                <a:latin typeface="Calibri" panose="020F0502020204030204" pitchFamily="34" charset="0"/>
                <a:cs typeface="Times New Roman" panose="02020603050405020304" pitchFamily="18" charset="0"/>
              </a:rPr>
              <a:t>The proposals in the vagueness literature generally succeed on the first part, but fail on the second.</a:t>
            </a:r>
          </a:p>
          <a:p>
            <a:pPr marL="457200" indent="-457200">
              <a:buFontTx/>
              <a:buChar char="-"/>
            </a:pPr>
            <a:r>
              <a:rPr lang="en-US" sz="2800" dirty="0" smtClean="0">
                <a:latin typeface="Calibri" panose="020F0502020204030204" pitchFamily="34" charset="0"/>
                <a:cs typeface="Times New Roman" panose="02020603050405020304" pitchFamily="18" charset="0"/>
              </a:rPr>
              <a:t>Williamson’s (1994) </a:t>
            </a:r>
            <a:r>
              <a:rPr lang="en-US" sz="2800" dirty="0" err="1" smtClean="0">
                <a:latin typeface="Calibri" panose="020F0502020204030204" pitchFamily="34" charset="0"/>
                <a:cs typeface="Times New Roman" panose="02020603050405020304" pitchFamily="18" charset="0"/>
              </a:rPr>
              <a:t>epistemicism</a:t>
            </a:r>
            <a:r>
              <a:rPr lang="en-US" sz="2800" dirty="0" smtClean="0">
                <a:latin typeface="Calibri" panose="020F0502020204030204" pitchFamily="34" charset="0"/>
                <a:cs typeface="Times New Roman" panose="02020603050405020304" pitchFamily="18" charset="0"/>
              </a:rPr>
              <a:t>, </a:t>
            </a:r>
            <a:r>
              <a:rPr lang="en-US" sz="2800" dirty="0" err="1" smtClean="0">
                <a:latin typeface="Calibri" panose="020F0502020204030204" pitchFamily="34" charset="0"/>
                <a:cs typeface="Times New Roman" panose="02020603050405020304" pitchFamily="18" charset="0"/>
              </a:rPr>
              <a:t>supervaluationism</a:t>
            </a:r>
            <a:r>
              <a:rPr lang="en-US" sz="2800" dirty="0" smtClean="0">
                <a:latin typeface="Calibri" panose="020F0502020204030204" pitchFamily="34" charset="0"/>
                <a:cs typeface="Times New Roman" panose="02020603050405020304" pitchFamily="18" charset="0"/>
              </a:rPr>
              <a:t>, </a:t>
            </a:r>
            <a:r>
              <a:rPr lang="en-US" sz="2800" dirty="0" err="1" smtClean="0">
                <a:latin typeface="Calibri" panose="020F0502020204030204" pitchFamily="34" charset="0"/>
                <a:cs typeface="Times New Roman" panose="02020603050405020304" pitchFamily="18" charset="0"/>
              </a:rPr>
              <a:t>contextualism</a:t>
            </a:r>
            <a:r>
              <a:rPr lang="en-US" sz="2800" dirty="0" smtClean="0">
                <a:latin typeface="Calibri" panose="020F0502020204030204" pitchFamily="34" charset="0"/>
                <a:cs typeface="Times New Roman" panose="02020603050405020304" pitchFamily="18" charset="0"/>
              </a:rPr>
              <a:t>, tolerant logic, </a:t>
            </a:r>
            <a:r>
              <a:rPr lang="en-US" sz="2800" dirty="0" err="1" smtClean="0">
                <a:latin typeface="Calibri" panose="020F0502020204030204" pitchFamily="34" charset="0"/>
                <a:cs typeface="Times New Roman" panose="02020603050405020304" pitchFamily="18" charset="0"/>
              </a:rPr>
              <a:t>a.o.</a:t>
            </a:r>
            <a:r>
              <a:rPr lang="en-US" sz="2800" dirty="0" smtClean="0">
                <a:latin typeface="Calibri" panose="020F0502020204030204" pitchFamily="34" charset="0"/>
                <a:cs typeface="Times New Roman" panose="02020603050405020304" pitchFamily="18" charset="0"/>
              </a:rPr>
              <a:t>, draw one or more bounds.</a:t>
            </a:r>
          </a:p>
          <a:p>
            <a:pPr marL="457200" indent="-457200">
              <a:buFontTx/>
              <a:buChar char="-"/>
            </a:pPr>
            <a:r>
              <a:rPr lang="en-US" sz="2800" dirty="0" smtClean="0">
                <a:latin typeface="Calibri" panose="020F0502020204030204" pitchFamily="34" charset="0"/>
                <a:cs typeface="Times New Roman" panose="02020603050405020304" pitchFamily="18" charset="0"/>
              </a:rPr>
              <a:t>Sainsbury (1990) suggests avoiding drawing a boundary by giving a homophonic semantics, but thereby fails to make any predictions about cases described non-</a:t>
            </a:r>
            <a:r>
              <a:rPr lang="en-US" sz="2800" dirty="0" err="1" smtClean="0">
                <a:latin typeface="Calibri" panose="020F0502020204030204" pitchFamily="34" charset="0"/>
                <a:cs typeface="Times New Roman" panose="02020603050405020304" pitchFamily="18" charset="0"/>
              </a:rPr>
              <a:t>homophonically</a:t>
            </a:r>
            <a:r>
              <a:rPr lang="en-US" sz="2800" dirty="0" smtClean="0">
                <a:latin typeface="Calibri" panose="020F0502020204030204" pitchFamily="34" charset="0"/>
                <a:cs typeface="Times New Roman" panose="02020603050405020304" pitchFamily="18" charset="0"/>
              </a:rPr>
              <a:t> (e.g. it does not predict that seven-footers are tall).</a:t>
            </a:r>
            <a:endParaRPr 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55175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07519" y="293328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cxnSp>
        <p:nvCxnSpPr>
          <p:cNvPr id="9" name="Straight Connector 8"/>
          <p:cNvCxnSpPr/>
          <p:nvPr/>
        </p:nvCxnSpPr>
        <p:spPr>
          <a:xfrm>
            <a:off x="6969760" y="965200"/>
            <a:ext cx="0" cy="54254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32387" y="816077"/>
            <a:ext cx="10196052" cy="584775"/>
          </a:xfrm>
          <a:prstGeom prst="rect">
            <a:avLst/>
          </a:prstGeom>
          <a:noFill/>
        </p:spPr>
        <p:txBody>
          <a:bodyPr wrap="square" rtlCol="0">
            <a:spAutoFit/>
          </a:bodyPr>
          <a:lstStyle/>
          <a:p>
            <a:r>
              <a:rPr lang="en-US" sz="3200" dirty="0" smtClean="0">
                <a:cs typeface="Times New Roman" panose="02020603050405020304" pitchFamily="18" charset="0"/>
              </a:rPr>
              <a:t>What is a boundary?</a:t>
            </a:r>
          </a:p>
        </p:txBody>
      </p:sp>
    </p:spTree>
    <p:extLst>
      <p:ext uri="{BB962C8B-B14F-4D97-AF65-F5344CB8AC3E}">
        <p14:creationId xmlns:p14="http://schemas.microsoft.com/office/powerpoint/2010/main" xmlns="" val="382154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07519" y="293328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cxnSp>
        <p:nvCxnSpPr>
          <p:cNvPr id="9" name="Straight Connector 8"/>
          <p:cNvCxnSpPr/>
          <p:nvPr/>
        </p:nvCxnSpPr>
        <p:spPr>
          <a:xfrm>
            <a:off x="7315200" y="965200"/>
            <a:ext cx="0" cy="542544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32387" y="816077"/>
            <a:ext cx="10196052" cy="584775"/>
          </a:xfrm>
          <a:prstGeom prst="rect">
            <a:avLst/>
          </a:prstGeom>
          <a:noFill/>
        </p:spPr>
        <p:txBody>
          <a:bodyPr wrap="square" rtlCol="0">
            <a:spAutoFit/>
          </a:bodyPr>
          <a:lstStyle/>
          <a:p>
            <a:r>
              <a:rPr lang="en-US" sz="3200" dirty="0" smtClean="0">
                <a:cs typeface="Times New Roman" panose="02020603050405020304" pitchFamily="18" charset="0"/>
              </a:rPr>
              <a:t>What is a boundary?</a:t>
            </a:r>
          </a:p>
        </p:txBody>
      </p:sp>
      <p:cxnSp>
        <p:nvCxnSpPr>
          <p:cNvPr id="10" name="Straight Connector 9"/>
          <p:cNvCxnSpPr/>
          <p:nvPr/>
        </p:nvCxnSpPr>
        <p:spPr>
          <a:xfrm>
            <a:off x="6573520" y="965200"/>
            <a:ext cx="0" cy="54254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705601" y="2885440"/>
            <a:ext cx="406400" cy="386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53590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What is a boundary?</a:t>
            </a:r>
          </a:p>
          <a:p>
            <a:endParaRPr lang="en-US" sz="2800" dirty="0">
              <a:cs typeface="Times New Roman" panose="02020603050405020304" pitchFamily="18" charset="0"/>
            </a:endParaRPr>
          </a:p>
          <a:p>
            <a:r>
              <a:rPr lang="en-US" sz="2800" dirty="0" smtClean="0">
                <a:cs typeface="Times New Roman" panose="02020603050405020304" pitchFamily="18" charset="0"/>
              </a:rPr>
              <a:t>A </a:t>
            </a:r>
            <a:r>
              <a:rPr lang="en-US" sz="2800" b="1" dirty="0" smtClean="0">
                <a:cs typeface="Times New Roman" panose="02020603050405020304" pitchFamily="18" charset="0"/>
              </a:rPr>
              <a:t>semantic boundary </a:t>
            </a:r>
            <a:r>
              <a:rPr lang="en-US" sz="2800" dirty="0" smtClean="0">
                <a:cs typeface="Times New Roman" panose="02020603050405020304" pitchFamily="18" charset="0"/>
              </a:rPr>
              <a:t>is a part of a theory of the meaning of an expression (hence “semantic”) that sorts cases into different objective statuses (e.g. in/out of the category; in on all </a:t>
            </a:r>
            <a:r>
              <a:rPr lang="en-US" sz="2800" dirty="0" err="1" smtClean="0">
                <a:cs typeface="Times New Roman" panose="02020603050405020304" pitchFamily="18" charset="0"/>
              </a:rPr>
              <a:t>precisifications</a:t>
            </a:r>
            <a:r>
              <a:rPr lang="en-US" sz="2800" dirty="0" smtClean="0">
                <a:cs typeface="Times New Roman" panose="02020603050405020304" pitchFamily="18" charset="0"/>
              </a:rPr>
              <a:t>/out on some </a:t>
            </a:r>
            <a:r>
              <a:rPr lang="en-US" sz="2800" dirty="0" err="1" smtClean="0">
                <a:cs typeface="Times New Roman" panose="02020603050405020304" pitchFamily="18" charset="0"/>
              </a:rPr>
              <a:t>precisifications</a:t>
            </a:r>
            <a:r>
              <a:rPr lang="en-US" sz="2800" dirty="0" smtClean="0">
                <a:cs typeface="Times New Roman" panose="02020603050405020304" pitchFamily="18" charset="0"/>
              </a:rPr>
              <a:t>).</a:t>
            </a:r>
          </a:p>
          <a:p>
            <a:endParaRPr lang="en-US" sz="2800" dirty="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Think of it as a total function on cases that maps them onto one status or the other.</a:t>
            </a:r>
          </a:p>
          <a:p>
            <a:pPr marL="457200" indent="-457200">
              <a:buFontTx/>
              <a:buChar char="-"/>
            </a:pPr>
            <a:r>
              <a:rPr lang="en-US" sz="2800" dirty="0" smtClean="0">
                <a:cs typeface="Times New Roman" panose="02020603050405020304" pitchFamily="18" charset="0"/>
              </a:rPr>
              <a:t>When the relationship between the category and the case vocabulary is </a:t>
            </a:r>
            <a:r>
              <a:rPr lang="en-US" sz="2800" i="1" dirty="0" smtClean="0">
                <a:cs typeface="Times New Roman" panose="02020603050405020304" pitchFamily="18" charset="0"/>
              </a:rPr>
              <a:t>vague,</a:t>
            </a:r>
            <a:r>
              <a:rPr lang="en-US" sz="2800" dirty="0" smtClean="0">
                <a:cs typeface="Times New Roman" panose="02020603050405020304" pitchFamily="18" charset="0"/>
              </a:rPr>
              <a:t> semantic boundaries risk being </a:t>
            </a:r>
            <a:r>
              <a:rPr lang="en-US" sz="2800" i="1" dirty="0" smtClean="0">
                <a:cs typeface="Times New Roman" panose="02020603050405020304" pitchFamily="18" charset="0"/>
              </a:rPr>
              <a:t>empirically false,</a:t>
            </a:r>
            <a:r>
              <a:rPr lang="en-US" sz="2800" dirty="0" smtClean="0">
                <a:cs typeface="Times New Roman" panose="02020603050405020304" pitchFamily="18" charset="0"/>
              </a:rPr>
              <a:t> because </a:t>
            </a:r>
            <a:r>
              <a:rPr lang="en-US" sz="2800" i="1" dirty="0" smtClean="0">
                <a:cs typeface="Times New Roman" panose="02020603050405020304" pitchFamily="18" charset="0"/>
              </a:rPr>
              <a:t>overly precise</a:t>
            </a:r>
            <a:r>
              <a:rPr lang="en-US" sz="2800" dirty="0" smtClean="0">
                <a:cs typeface="Times New Roman" panose="02020603050405020304" pitchFamily="18" charset="0"/>
              </a:rPr>
              <a:t>.</a:t>
            </a:r>
          </a:p>
        </p:txBody>
      </p:sp>
    </p:spTree>
    <p:extLst>
      <p:ext uri="{BB962C8B-B14F-4D97-AF65-F5344CB8AC3E}">
        <p14:creationId xmlns:p14="http://schemas.microsoft.com/office/powerpoint/2010/main" xmlns="" val="4092765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The hard problem is hard</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On the face of it, how could there be clear positive and clear negative cases without some sort of semantic boundary falling between them?</a:t>
            </a:r>
          </a:p>
          <a:p>
            <a:pPr marL="457200" indent="-457200">
              <a:buFontTx/>
              <a:buChar char="-"/>
            </a:pPr>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The hard problem falls into two parts:</a:t>
            </a:r>
          </a:p>
        </p:txBody>
      </p:sp>
    </p:spTree>
    <p:extLst>
      <p:ext uri="{BB962C8B-B14F-4D97-AF65-F5344CB8AC3E}">
        <p14:creationId xmlns:p14="http://schemas.microsoft.com/office/powerpoint/2010/main" xmlns="" val="2368812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Tree>
    <p:extLst>
      <p:ext uri="{BB962C8B-B14F-4D97-AF65-F5344CB8AC3E}">
        <p14:creationId xmlns:p14="http://schemas.microsoft.com/office/powerpoint/2010/main" xmlns="" val="405132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cxnSp>
        <p:nvCxnSpPr>
          <p:cNvPr id="9" name="Straight Connector 8"/>
          <p:cNvCxnSpPr/>
          <p:nvPr/>
        </p:nvCxnSpPr>
        <p:spPr>
          <a:xfrm>
            <a:off x="6969760" y="965200"/>
            <a:ext cx="0" cy="54254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39768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cxnSp>
        <p:nvCxnSpPr>
          <p:cNvPr id="9" name="Straight Connector 8"/>
          <p:cNvCxnSpPr/>
          <p:nvPr/>
        </p:nvCxnSpPr>
        <p:spPr>
          <a:xfrm>
            <a:off x="6969760" y="965200"/>
            <a:ext cx="0" cy="54254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978559" y="3082726"/>
            <a:ext cx="600801" cy="0"/>
          </a:xfrm>
          <a:prstGeom prst="straightConnector1">
            <a:avLst/>
          </a:prstGeom>
          <a:ln w="82550">
            <a:solidFill>
              <a:schemeClr val="accent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70096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5007519" y="293328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cxnSp>
        <p:nvCxnSpPr>
          <p:cNvPr id="9" name="Straight Connector 8"/>
          <p:cNvCxnSpPr/>
          <p:nvPr/>
        </p:nvCxnSpPr>
        <p:spPr>
          <a:xfrm>
            <a:off x="6969760" y="965200"/>
            <a:ext cx="0" cy="54254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68959" y="3082726"/>
            <a:ext cx="600801" cy="0"/>
          </a:xfrm>
          <a:prstGeom prst="straightConnector1">
            <a:avLst/>
          </a:prstGeom>
          <a:ln w="8255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4789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1895"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7907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10" name="Oval 9"/>
          <p:cNvSpPr/>
          <p:nvPr/>
        </p:nvSpPr>
        <p:spPr>
          <a:xfrm>
            <a:off x="7026230" y="287907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737260" y="3072111"/>
            <a:ext cx="288970" cy="0"/>
          </a:xfrm>
          <a:prstGeom prst="straightConnector1">
            <a:avLst/>
          </a:prstGeom>
          <a:ln w="825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64469" y="2656612"/>
            <a:ext cx="458561" cy="830997"/>
          </a:xfrm>
          <a:prstGeom prst="rect">
            <a:avLst/>
          </a:prstGeom>
          <a:noFill/>
        </p:spPr>
        <p:txBody>
          <a:bodyPr wrap="square" rtlCol="0">
            <a:spAutoFit/>
          </a:bodyPr>
          <a:lstStyle/>
          <a:p>
            <a:r>
              <a:rPr lang="en-US" sz="4800" dirty="0"/>
              <a:t>?</a:t>
            </a:r>
          </a:p>
        </p:txBody>
      </p:sp>
      <p:cxnSp>
        <p:nvCxnSpPr>
          <p:cNvPr id="14" name="Straight Arrow Connector 13"/>
          <p:cNvCxnSpPr/>
          <p:nvPr/>
        </p:nvCxnSpPr>
        <p:spPr>
          <a:xfrm>
            <a:off x="7432630" y="3072111"/>
            <a:ext cx="288970" cy="0"/>
          </a:xfrm>
          <a:prstGeom prst="straightConnector1">
            <a:avLst/>
          </a:prstGeom>
          <a:ln w="825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0048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031873"/>
          </a:xfrm>
          <a:prstGeom prst="rect">
            <a:avLst/>
          </a:prstGeom>
          <a:noFill/>
        </p:spPr>
        <p:txBody>
          <a:bodyPr wrap="square" rtlCol="0">
            <a:spAutoFit/>
          </a:bodyPr>
          <a:lstStyle/>
          <a:p>
            <a:r>
              <a:rPr lang="en-US" sz="3200" dirty="0" smtClean="0">
                <a:cs typeface="Times New Roman" panose="02020603050405020304" pitchFamily="18" charset="0"/>
              </a:rPr>
              <a:t>Analysis by default</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As new cases are “weighed on their merits” by a combination of the case and value defaults, judgments are issued which further extend the precedent.</a:t>
            </a:r>
          </a:p>
          <a:p>
            <a:pPr marL="457200" indent="-457200">
              <a:buFontTx/>
              <a:buChar char="-"/>
            </a:pPr>
            <a:r>
              <a:rPr lang="en-US" sz="2800" dirty="0" smtClean="0">
                <a:cs typeface="Times New Roman" panose="02020603050405020304" pitchFamily="18" charset="0"/>
              </a:rPr>
              <a:t>Alternatively, if the case and value defaults leave the verdict open, a judgment that is issued will have an element of arbitrariness (but will nevertheless extend the precedent in the same way).</a:t>
            </a:r>
          </a:p>
          <a:p>
            <a:endParaRPr lang="en-US" sz="2800" dirty="0">
              <a:cs typeface="Times New Roman" panose="02020603050405020304" pitchFamily="18" charset="0"/>
            </a:endParaRPr>
          </a:p>
        </p:txBody>
      </p:sp>
    </p:spTree>
    <p:extLst>
      <p:ext uri="{BB962C8B-B14F-4D97-AF65-F5344CB8AC3E}">
        <p14:creationId xmlns:p14="http://schemas.microsoft.com/office/powerpoint/2010/main" xmlns="" val="5760949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The hard problem is hard</a:t>
            </a:r>
          </a:p>
          <a:p>
            <a:endParaRPr lang="en-US" sz="2800" dirty="0" smtClean="0">
              <a:solidFill>
                <a:schemeClr val="bg1">
                  <a:lumMod val="75000"/>
                </a:schemeClr>
              </a:solidFill>
              <a:cs typeface="Times New Roman" panose="02020603050405020304" pitchFamily="18" charset="0"/>
            </a:endParaRPr>
          </a:p>
          <a:p>
            <a:pPr marL="571500" indent="-571500">
              <a:buAutoNum type="romanLcParenBoth"/>
            </a:pPr>
            <a:r>
              <a:rPr lang="en-US" sz="2800" dirty="0" smtClean="0">
                <a:cs typeface="Times New Roman" panose="02020603050405020304" pitchFamily="18" charset="0"/>
              </a:rPr>
              <a:t>What </a:t>
            </a:r>
            <a:r>
              <a:rPr lang="en-US" sz="2800" i="1" dirty="0" smtClean="0">
                <a:cs typeface="Times New Roman" panose="02020603050405020304" pitchFamily="18" charset="0"/>
              </a:rPr>
              <a:t>justifies</a:t>
            </a:r>
            <a:r>
              <a:rPr lang="en-US" sz="2800" dirty="0" smtClean="0">
                <a:cs typeface="Times New Roman" panose="02020603050405020304" pitchFamily="18" charset="0"/>
              </a:rPr>
              <a:t> the determination of a (clear) case as positive (or negative), if not the comparison to a semantic boundary?</a:t>
            </a:r>
          </a:p>
          <a:p>
            <a:pPr marL="571500" indent="-571500">
              <a:buAutoNum type="romanLcParenBoth"/>
            </a:pPr>
            <a:endParaRPr lang="en-US" sz="2800" dirty="0" smtClean="0">
              <a:cs typeface="Times New Roman" panose="02020603050405020304" pitchFamily="18" charset="0"/>
            </a:endParaRPr>
          </a:p>
          <a:p>
            <a:pPr marL="571500" indent="-571500">
              <a:buAutoNum type="romanLcParenBoth"/>
            </a:pPr>
            <a:r>
              <a:rPr lang="en-US" sz="2800" dirty="0" smtClean="0">
                <a:cs typeface="Times New Roman" panose="02020603050405020304" pitchFamily="18" charset="0"/>
              </a:rPr>
              <a:t>Suppose we begin with a clear case of ‘tall’ and successively consider cases that are shorter by increments as small as you like; we will eventually reach a case with a different status. The clear cases must </a:t>
            </a:r>
            <a:r>
              <a:rPr lang="en-US" sz="2800" i="1" dirty="0" smtClean="0">
                <a:cs typeface="Times New Roman" panose="02020603050405020304" pitchFamily="18" charset="0"/>
              </a:rPr>
              <a:t>give out</a:t>
            </a:r>
            <a:r>
              <a:rPr lang="en-US" sz="2800" dirty="0" smtClean="0">
                <a:cs typeface="Times New Roman" panose="02020603050405020304" pitchFamily="18" charset="0"/>
              </a:rPr>
              <a:t> somewhere – isn’t that place a semantic boundary?</a:t>
            </a:r>
          </a:p>
        </p:txBody>
      </p:sp>
    </p:spTree>
    <p:extLst>
      <p:ext uri="{BB962C8B-B14F-4D97-AF65-F5344CB8AC3E}">
        <p14:creationId xmlns:p14="http://schemas.microsoft.com/office/powerpoint/2010/main" xmlns="" val="2141803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1015663"/>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a:cs typeface="Times New Roman" panose="02020603050405020304" pitchFamily="18" charset="0"/>
            </a:endParaRPr>
          </a:p>
        </p:txBody>
      </p:sp>
    </p:spTree>
    <p:extLst>
      <p:ext uri="{BB962C8B-B14F-4D97-AF65-F5344CB8AC3E}">
        <p14:creationId xmlns:p14="http://schemas.microsoft.com/office/powerpoint/2010/main" xmlns="" val="582576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a:cs typeface="Times New Roman" panose="02020603050405020304" pitchFamily="18" charset="0"/>
            </a:endParaRPr>
          </a:p>
          <a:p>
            <a:pPr marL="571500" indent="-571500">
              <a:buAutoNum type="romanLcParenBoth"/>
            </a:pPr>
            <a:r>
              <a:rPr lang="en-US" sz="2800" dirty="0" smtClean="0">
                <a:cs typeface="Times New Roman" panose="02020603050405020304" pitchFamily="18" charset="0"/>
              </a:rPr>
              <a:t>What </a:t>
            </a:r>
            <a:r>
              <a:rPr lang="en-US" sz="2800" i="1" dirty="0">
                <a:cs typeface="Times New Roman" panose="02020603050405020304" pitchFamily="18" charset="0"/>
              </a:rPr>
              <a:t>justifies</a:t>
            </a:r>
            <a:r>
              <a:rPr lang="en-US" sz="2800" dirty="0">
                <a:cs typeface="Times New Roman" panose="02020603050405020304" pitchFamily="18" charset="0"/>
              </a:rPr>
              <a:t> the determination of a (clear) case as positive (or negative), if not the comparison to a semantic boundary</a:t>
            </a:r>
            <a:r>
              <a:rPr lang="en-US" sz="2800" dirty="0" smtClean="0">
                <a:cs typeface="Times New Roman" panose="02020603050405020304" pitchFamily="18" charset="0"/>
              </a:rPr>
              <a:t>?</a:t>
            </a:r>
            <a:endParaRPr lang="en-US" sz="2800" dirty="0">
              <a:cs typeface="Times New Roman" panose="02020603050405020304" pitchFamily="18" charset="0"/>
            </a:endParaRPr>
          </a:p>
          <a:p>
            <a:pPr marL="457200" indent="-457200">
              <a:buFontTx/>
              <a:buChar char="-"/>
            </a:pPr>
            <a:endParaRPr lang="en-US" sz="2800" dirty="0" smtClean="0"/>
          </a:p>
          <a:p>
            <a:pPr marL="457200" indent="-457200">
              <a:buFontTx/>
              <a:buChar char="-"/>
            </a:pPr>
            <a:r>
              <a:rPr lang="en-US" sz="2800" dirty="0" smtClean="0"/>
              <a:t>The </a:t>
            </a:r>
            <a:r>
              <a:rPr lang="en-US" sz="2800" dirty="0"/>
              <a:t>answer to </a:t>
            </a:r>
            <a:r>
              <a:rPr lang="en-US" sz="2800" dirty="0" smtClean="0"/>
              <a:t>(</a:t>
            </a:r>
            <a:r>
              <a:rPr lang="en-US" sz="2800" dirty="0" err="1" smtClean="0"/>
              <a:t>i</a:t>
            </a:r>
            <a:r>
              <a:rPr lang="en-US" sz="2800" dirty="0" smtClean="0"/>
              <a:t>) is </a:t>
            </a:r>
            <a:r>
              <a:rPr lang="en-US" sz="2800" dirty="0"/>
              <a:t>that we judge a case </a:t>
            </a:r>
            <a:r>
              <a:rPr lang="en-US" sz="2800" i="1" dirty="0"/>
              <a:t>internally</a:t>
            </a:r>
            <a:r>
              <a:rPr lang="en-US" sz="2800" dirty="0"/>
              <a:t>, rather than by comparison to an external border</a:t>
            </a:r>
            <a:r>
              <a:rPr lang="en-US" sz="2800" dirty="0" smtClean="0"/>
              <a:t>.</a:t>
            </a:r>
            <a:endParaRPr lang="en-US" sz="2800" dirty="0"/>
          </a:p>
        </p:txBody>
      </p:sp>
    </p:spTree>
    <p:extLst>
      <p:ext uri="{BB962C8B-B14F-4D97-AF65-F5344CB8AC3E}">
        <p14:creationId xmlns:p14="http://schemas.microsoft.com/office/powerpoint/2010/main" xmlns="" val="3251289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us 3"/>
          <p:cNvSpPr/>
          <p:nvPr/>
        </p:nvSpPr>
        <p:spPr>
          <a:xfrm>
            <a:off x="6217920" y="297688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4"/>
          <p:cNvSpPr/>
          <p:nvPr/>
        </p:nvSpPr>
        <p:spPr>
          <a:xfrm>
            <a:off x="5303520" y="2976880"/>
            <a:ext cx="914400" cy="9144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135880" y="2331720"/>
            <a:ext cx="2164080" cy="2204720"/>
          </a:xfrm>
          <a:prstGeom prst="ellipse">
            <a:avLst/>
          </a:prstGeom>
          <a:solidFill>
            <a:schemeClr val="accent1">
              <a:lumMod val="40000"/>
              <a:lumOff val="60000"/>
              <a:alpha val="48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65616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tetude Tilted Scale Clip Ar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7975" y="1308416"/>
            <a:ext cx="4091305" cy="411885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lus 3"/>
          <p:cNvSpPr/>
          <p:nvPr/>
        </p:nvSpPr>
        <p:spPr>
          <a:xfrm>
            <a:off x="6979920" y="39624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4"/>
          <p:cNvSpPr/>
          <p:nvPr/>
        </p:nvSpPr>
        <p:spPr>
          <a:xfrm>
            <a:off x="4439920" y="2824480"/>
            <a:ext cx="914400" cy="9144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8770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a:cs typeface="Times New Roman" panose="02020603050405020304" pitchFamily="18" charset="0"/>
            </a:endParaRPr>
          </a:p>
          <a:p>
            <a:pPr marL="457200" indent="-457200">
              <a:buFontTx/>
              <a:buChar char="-"/>
            </a:pPr>
            <a:r>
              <a:rPr lang="en-US" sz="2800" dirty="0" smtClean="0"/>
              <a:t>We consider what features of the case are relevant to the question of membership in the category.</a:t>
            </a:r>
          </a:p>
          <a:p>
            <a:pPr marL="457200" indent="-457200">
              <a:buFontTx/>
              <a:buChar char="-"/>
            </a:pPr>
            <a:r>
              <a:rPr lang="en-US" sz="2800" dirty="0" smtClean="0"/>
              <a:t>Next, we divide those considerations, or </a:t>
            </a:r>
            <a:r>
              <a:rPr lang="en-US" sz="2800" i="1" dirty="0" smtClean="0"/>
              <a:t>factors</a:t>
            </a:r>
            <a:r>
              <a:rPr lang="en-US" sz="2800" dirty="0" smtClean="0"/>
              <a:t>, into the positive and negative.</a:t>
            </a:r>
          </a:p>
          <a:p>
            <a:pPr marL="457200" indent="-457200">
              <a:buFontTx/>
              <a:buChar char="-"/>
            </a:pPr>
            <a:r>
              <a:rPr lang="en-US" sz="2800" dirty="0"/>
              <a:t>F</a:t>
            </a:r>
            <a:r>
              <a:rPr lang="en-US" sz="2800" dirty="0" smtClean="0"/>
              <a:t>inally, we weigh the relative importance of those factors to arrive at our judgment.</a:t>
            </a:r>
          </a:p>
          <a:p>
            <a:pPr marL="457200" indent="-457200">
              <a:buFontTx/>
              <a:buChar char="-"/>
            </a:pPr>
            <a:r>
              <a:rPr lang="en-US" sz="2800" dirty="0"/>
              <a:t>Since factors need not be </a:t>
            </a:r>
            <a:r>
              <a:rPr lang="en-US" sz="2800" i="1" dirty="0"/>
              <a:t>generally</a:t>
            </a:r>
            <a:r>
              <a:rPr lang="en-US" sz="2800" dirty="0"/>
              <a:t> necessary or sufficient (as opposed to merely sufficient </a:t>
            </a:r>
            <a:r>
              <a:rPr lang="en-US" sz="2800" i="1" dirty="0"/>
              <a:t>in that case</a:t>
            </a:r>
            <a:r>
              <a:rPr lang="en-US" sz="2800" dirty="0"/>
              <a:t>) to contribute to the decision, this process doesn't involve comparison to a border</a:t>
            </a:r>
            <a:r>
              <a:rPr lang="en-US" sz="2800" dirty="0" smtClean="0"/>
              <a:t>.</a:t>
            </a:r>
            <a:endParaRPr lang="en-US" sz="2800" dirty="0"/>
          </a:p>
        </p:txBody>
      </p:sp>
    </p:spTree>
    <p:extLst>
      <p:ext uri="{BB962C8B-B14F-4D97-AF65-F5344CB8AC3E}">
        <p14:creationId xmlns:p14="http://schemas.microsoft.com/office/powerpoint/2010/main" xmlns="" val="154097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p>
          <a:p>
            <a:pPr marL="457200" indent="-457200">
              <a:buFontTx/>
              <a:buChar char="-"/>
            </a:pPr>
            <a:r>
              <a:rPr lang="en-US" sz="2800" dirty="0" smtClean="0"/>
              <a:t>Consider, for example, the following potted history of the term ‘planet’.</a:t>
            </a:r>
          </a:p>
          <a:p>
            <a:pPr marL="457200" indent="-457200">
              <a:buFontTx/>
              <a:buChar char="-"/>
            </a:pPr>
            <a:r>
              <a:rPr lang="en-US" sz="2800" dirty="0" smtClean="0"/>
              <a:t>After the Copernican revolution, ‘planet’ was thought to apply to objects orbiting the sun.</a:t>
            </a:r>
          </a:p>
          <a:p>
            <a:pPr marL="457200" indent="-457200">
              <a:buFontTx/>
              <a:buChar char="-"/>
            </a:pPr>
            <a:r>
              <a:rPr lang="en-US" sz="2800" dirty="0" smtClean="0"/>
              <a:t>The Earth and Jupiter both orbited the sun, and were considered planets in virtue of that fact.</a:t>
            </a:r>
          </a:p>
          <a:p>
            <a:pPr marL="457200" indent="-457200">
              <a:buFontTx/>
              <a:buChar char="-"/>
            </a:pPr>
            <a:r>
              <a:rPr lang="en-US" sz="2800" dirty="0" smtClean="0"/>
              <a:t>The moon and the sun did not orbit the sun, and hence were not considered planets.</a:t>
            </a:r>
          </a:p>
        </p:txBody>
      </p:sp>
    </p:spTree>
    <p:extLst>
      <p:ext uri="{BB962C8B-B14F-4D97-AF65-F5344CB8AC3E}">
        <p14:creationId xmlns:p14="http://schemas.microsoft.com/office/powerpoint/2010/main" xmlns="" val="1981138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a:cs typeface="Times New Roman" panose="02020603050405020304" pitchFamily="18" charset="0"/>
            </a:endParaRPr>
          </a:p>
          <a:p>
            <a:pPr marL="457200" indent="-457200">
              <a:buFontTx/>
              <a:buChar char="-"/>
            </a:pPr>
            <a:r>
              <a:rPr lang="en-US" sz="2800" dirty="0" smtClean="0"/>
              <a:t>But it couldn’t be that the meaning of ‘planet’ was such that orbiting the sun was </a:t>
            </a:r>
            <a:r>
              <a:rPr lang="en-US" sz="2800" i="1" dirty="0" smtClean="0"/>
              <a:t>generally </a:t>
            </a:r>
            <a:r>
              <a:rPr lang="en-US" sz="2800" dirty="0" smtClean="0"/>
              <a:t>sufficient to qualify.</a:t>
            </a:r>
          </a:p>
          <a:p>
            <a:pPr marL="457200" indent="-457200">
              <a:buFontTx/>
              <a:buChar char="-"/>
            </a:pPr>
            <a:r>
              <a:rPr lang="en-US" sz="2800" dirty="0" smtClean="0"/>
              <a:t>Otherwise, we would have no hesitation including the asteroids in the belt between Mars and Jupiter in the category.</a:t>
            </a:r>
          </a:p>
          <a:p>
            <a:pPr marL="457200" indent="-457200">
              <a:buFontTx/>
              <a:buChar char="-"/>
            </a:pPr>
            <a:r>
              <a:rPr lang="en-US" sz="2800" dirty="0" smtClean="0"/>
              <a:t>Instead, these were excluded, on the basis of the fact that they did not (with the exception of Ceres) have the spherical shape characteristic of other planets.</a:t>
            </a:r>
          </a:p>
          <a:p>
            <a:pPr marL="457200" indent="-457200">
              <a:buFontTx/>
              <a:buChar char="-"/>
            </a:pPr>
            <a:r>
              <a:rPr lang="en-US" sz="2800" dirty="0" smtClean="0"/>
              <a:t>Hence, orbiting the sun is a positive factor in the application of planet, but is not a sufficient condition, since it can be overruled by the countervailing factor of non-spheroid shape.</a:t>
            </a:r>
          </a:p>
        </p:txBody>
      </p:sp>
    </p:spTree>
    <p:extLst>
      <p:ext uri="{BB962C8B-B14F-4D97-AF65-F5344CB8AC3E}">
        <p14:creationId xmlns:p14="http://schemas.microsoft.com/office/powerpoint/2010/main" xmlns="" val="3474096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a:cs typeface="Times New Roman" panose="02020603050405020304" pitchFamily="18" charset="0"/>
            </a:endParaRPr>
          </a:p>
          <a:p>
            <a:pPr marL="457200" indent="-457200">
              <a:buFontTx/>
              <a:buChar char="-"/>
            </a:pPr>
            <a:r>
              <a:rPr lang="en-US" sz="2800" dirty="0" smtClean="0"/>
              <a:t>Now you might reply that the contribution orbiting the sun makes to the judgment that Jupiter is a planet is really that it is a conjunct in a more complex sufficient condition, namely </a:t>
            </a:r>
            <a:r>
              <a:rPr lang="en-US" sz="2800" i="1" dirty="0" smtClean="0"/>
              <a:t>orbiting the sun and being spheroid</a:t>
            </a:r>
            <a:r>
              <a:rPr lang="en-US" sz="2800" dirty="0" smtClean="0"/>
              <a:t>.</a:t>
            </a:r>
          </a:p>
          <a:p>
            <a:pPr marL="457200" indent="-457200">
              <a:buFontTx/>
              <a:buChar char="-"/>
            </a:pPr>
            <a:r>
              <a:rPr lang="en-US" sz="2800" dirty="0" smtClean="0"/>
              <a:t>But even this is not so. The aforementioned Ceres, and more famously Pluto, are not considered planets, even though they satisfy that conjunction.</a:t>
            </a:r>
          </a:p>
          <a:p>
            <a:pPr marL="457200" indent="-457200">
              <a:buFontTx/>
              <a:buChar char="-"/>
            </a:pPr>
            <a:r>
              <a:rPr lang="en-US" sz="2800" dirty="0" smtClean="0"/>
              <a:t>The meaning of ‘planet’, even prior to the definition given in 2006, did not include this as a sufficient condition, because we are not inclined to admit hundreds of trans-Neptunian objects satisfying it into the category.</a:t>
            </a:r>
          </a:p>
        </p:txBody>
      </p:sp>
    </p:spTree>
    <p:extLst>
      <p:ext uri="{BB962C8B-B14F-4D97-AF65-F5344CB8AC3E}">
        <p14:creationId xmlns:p14="http://schemas.microsoft.com/office/powerpoint/2010/main" xmlns="" val="1226604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a:cs typeface="Times New Roman" panose="02020603050405020304" pitchFamily="18" charset="0"/>
            </a:endParaRPr>
          </a:p>
          <a:p>
            <a:pPr marL="457200" indent="-457200">
              <a:buFontTx/>
              <a:buChar char="-"/>
            </a:pPr>
            <a:r>
              <a:rPr lang="en-US" sz="2800" dirty="0" smtClean="0"/>
              <a:t>Instead, even the complex condition </a:t>
            </a:r>
            <a:r>
              <a:rPr lang="en-US" sz="2800" i="1" dirty="0" smtClean="0"/>
              <a:t>orbiting the sun and being spheroid</a:t>
            </a:r>
            <a:r>
              <a:rPr lang="en-US" sz="2800" dirty="0"/>
              <a:t> </a:t>
            </a:r>
            <a:r>
              <a:rPr lang="en-US" sz="2800" dirty="0" smtClean="0"/>
              <a:t>counts only as a positive factor.</a:t>
            </a:r>
          </a:p>
          <a:p>
            <a:pPr marL="457200" indent="-457200">
              <a:buFontTx/>
              <a:buChar char="-"/>
            </a:pPr>
            <a:r>
              <a:rPr lang="en-US" sz="2800" dirty="0" smtClean="0"/>
              <a:t>It is outranked by the negative condition </a:t>
            </a:r>
            <a:r>
              <a:rPr lang="en-US" sz="2800" i="1" dirty="0" smtClean="0"/>
              <a:t>doesn’t clear its own orbit</a:t>
            </a:r>
            <a:r>
              <a:rPr lang="en-US" sz="2800" dirty="0" smtClean="0"/>
              <a:t> which applies in the cases of Ceres and Pluto, but not in the case of the eight planets.</a:t>
            </a:r>
          </a:p>
        </p:txBody>
      </p:sp>
    </p:spTree>
    <p:extLst>
      <p:ext uri="{BB962C8B-B14F-4D97-AF65-F5344CB8AC3E}">
        <p14:creationId xmlns:p14="http://schemas.microsoft.com/office/powerpoint/2010/main" xmlns="" val="112708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Analysis by default</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For instance, suppose we are looking at the first ice-cream sandwich ever made and deciding whether it belongs to the category </a:t>
            </a:r>
            <a:r>
              <a:rPr lang="en-US" sz="2800" i="1" dirty="0" smtClean="0">
                <a:cs typeface="Times New Roman" panose="02020603050405020304" pitchFamily="18" charset="0"/>
              </a:rPr>
              <a:t>sandwich</a:t>
            </a:r>
            <a:r>
              <a:rPr lang="en-US" sz="2800" dirty="0" smtClean="0">
                <a:cs typeface="Times New Roman" panose="02020603050405020304" pitchFamily="18" charset="0"/>
              </a:rPr>
              <a:t>.</a:t>
            </a:r>
          </a:p>
          <a:p>
            <a:pPr marL="457200" indent="-457200">
              <a:buFontTx/>
              <a:buChar char="-"/>
            </a:pPr>
            <a:r>
              <a:rPr lang="en-US" sz="2800" dirty="0" smtClean="0">
                <a:cs typeface="Times New Roman" panose="02020603050405020304" pitchFamily="18" charset="0"/>
              </a:rPr>
              <a:t>In </a:t>
            </a:r>
            <a:r>
              <a:rPr lang="en-US" sz="2800" dirty="0" err="1" smtClean="0">
                <a:cs typeface="Times New Roman" panose="02020603050405020304" pitchFamily="18" charset="0"/>
              </a:rPr>
              <a:t>favour</a:t>
            </a:r>
            <a:r>
              <a:rPr lang="en-US" sz="2800" dirty="0" smtClean="0">
                <a:cs typeface="Times New Roman" panose="02020603050405020304" pitchFamily="18" charset="0"/>
              </a:rPr>
              <a:t> of inclusion is the fact that it consists of a slab of ice-cream (a filling) between two cookies.</a:t>
            </a:r>
          </a:p>
          <a:p>
            <a:pPr marL="457200" indent="-457200">
              <a:buFontTx/>
              <a:buChar char="-"/>
            </a:pPr>
            <a:r>
              <a:rPr lang="en-US" sz="2800" dirty="0" smtClean="0">
                <a:cs typeface="Times New Roman" panose="02020603050405020304" pitchFamily="18" charset="0"/>
              </a:rPr>
              <a:t>Against, is the fact that the outside layers are not bread.</a:t>
            </a:r>
          </a:p>
          <a:p>
            <a:pPr marL="457200" indent="-457200">
              <a:buFontTx/>
              <a:buChar char="-"/>
            </a:pPr>
            <a:r>
              <a:rPr lang="en-US" sz="2800" dirty="0" smtClean="0">
                <a:cs typeface="Times New Roman" panose="02020603050405020304" pitchFamily="18" charset="0"/>
              </a:rPr>
              <a:t>Any other relevant factors?</a:t>
            </a:r>
          </a:p>
          <a:p>
            <a:endParaRPr lang="en-US" sz="2800" dirty="0">
              <a:cs typeface="Times New Roman" panose="02020603050405020304" pitchFamily="18" charset="0"/>
            </a:endParaRPr>
          </a:p>
        </p:txBody>
      </p:sp>
    </p:spTree>
    <p:extLst>
      <p:ext uri="{BB962C8B-B14F-4D97-AF65-F5344CB8AC3E}">
        <p14:creationId xmlns:p14="http://schemas.microsoft.com/office/powerpoint/2010/main" xmlns="" val="4039308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031873"/>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a:cs typeface="Times New Roman" panose="02020603050405020304" pitchFamily="18" charset="0"/>
            </a:endParaRPr>
          </a:p>
          <a:p>
            <a:pPr marL="457200" indent="-457200">
              <a:buFontTx/>
              <a:buChar char="-"/>
            </a:pPr>
            <a:r>
              <a:rPr lang="en-US" sz="2800" dirty="0" smtClean="0"/>
              <a:t>Unlike necessary or sufficient conditions, whether one possesses a given </a:t>
            </a:r>
            <a:r>
              <a:rPr lang="en-US" sz="2800" dirty="0"/>
              <a:t>factor is </a:t>
            </a:r>
            <a:r>
              <a:rPr lang="en-US" sz="2800" dirty="0" smtClean="0"/>
              <a:t>consistent, in principle, with any status whatsoever – the case could always include an even stronger factor for the opposite conclusion.</a:t>
            </a:r>
          </a:p>
          <a:p>
            <a:pPr marL="457200" indent="-457200">
              <a:buFontTx/>
              <a:buChar char="-"/>
            </a:pPr>
            <a:r>
              <a:rPr lang="en-US" sz="2800" dirty="0"/>
              <a:t>H</a:t>
            </a:r>
            <a:r>
              <a:rPr lang="en-US" sz="2800" dirty="0" smtClean="0"/>
              <a:t>ence factors </a:t>
            </a:r>
            <a:r>
              <a:rPr lang="en-US" sz="2800" dirty="0"/>
              <a:t>do not mark </a:t>
            </a:r>
            <a:r>
              <a:rPr lang="en-US" sz="2800" dirty="0" smtClean="0"/>
              <a:t>borders.</a:t>
            </a:r>
          </a:p>
          <a:p>
            <a:pPr marL="457200" indent="-457200">
              <a:buFontTx/>
              <a:buChar char="-"/>
            </a:pPr>
            <a:r>
              <a:rPr lang="en-US" sz="2800" dirty="0" smtClean="0">
                <a:cs typeface="Times New Roman" panose="02020603050405020304" pitchFamily="18" charset="0"/>
              </a:rPr>
              <a:t>Nevertheless, the weighing of factors, pro versus con, is all we need to decide a case!</a:t>
            </a:r>
          </a:p>
        </p:txBody>
      </p:sp>
    </p:spTree>
    <p:extLst>
      <p:ext uri="{BB962C8B-B14F-4D97-AF65-F5344CB8AC3E}">
        <p14:creationId xmlns:p14="http://schemas.microsoft.com/office/powerpoint/2010/main" xmlns="" val="1792292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What about part (ii) of the hard problem? Won’t the place where the clear cases (of one sort) give out be a semantic boundary of some sort?</a:t>
            </a:r>
          </a:p>
          <a:p>
            <a:pPr marL="457200" indent="-457200">
              <a:buFontTx/>
              <a:buChar char="-"/>
            </a:pPr>
            <a:r>
              <a:rPr lang="en-US" sz="2800" dirty="0" smtClean="0">
                <a:cs typeface="Times New Roman" panose="02020603050405020304" pitchFamily="18" charset="0"/>
              </a:rPr>
              <a:t>It can’t be denied that if the cases in a </a:t>
            </a:r>
            <a:r>
              <a:rPr lang="en-US" sz="2800" dirty="0" err="1" smtClean="0">
                <a:cs typeface="Times New Roman" panose="02020603050405020304" pitchFamily="18" charset="0"/>
              </a:rPr>
              <a:t>Sorites</a:t>
            </a:r>
            <a:r>
              <a:rPr lang="en-US" sz="2800" dirty="0" smtClean="0">
                <a:cs typeface="Times New Roman" panose="02020603050405020304" pitchFamily="18" charset="0"/>
              </a:rPr>
              <a:t> series are judged, and if cases at one end are judged as belonging to the category and cases at the other end are judged as not belonging, then there will be a step, as small as you like, that takes us from a case judged as not belonging to a case with a different status.</a:t>
            </a:r>
          </a:p>
        </p:txBody>
      </p:sp>
      <p:sp>
        <p:nvSpPr>
          <p:cNvPr id="3" name="Oval 2"/>
          <p:cNvSpPr/>
          <p:nvPr/>
        </p:nvSpPr>
        <p:spPr>
          <a:xfrm>
            <a:off x="1492159" y="580856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999692" y="6001603"/>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701626" y="580856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208225" y="5998646"/>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10159" y="5805606"/>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416758" y="5998646"/>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118692" y="5805606"/>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625291" y="5998646"/>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27225" y="5805606"/>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535758" y="5805606"/>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6834331" y="5998646"/>
            <a:ext cx="600801" cy="0"/>
          </a:xfrm>
          <a:prstGeom prst="straightConnector1">
            <a:avLst/>
          </a:prstGeom>
          <a:ln w="825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34731" y="5278837"/>
            <a:ext cx="0" cy="14369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16960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2308324"/>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a:cs typeface="Times New Roman" panose="02020603050405020304" pitchFamily="18" charset="0"/>
              </a:rPr>
              <a:t>What </a:t>
            </a:r>
            <a:r>
              <a:rPr lang="en-US" sz="2800" dirty="0" smtClean="0">
                <a:cs typeface="Times New Roman" panose="02020603050405020304" pitchFamily="18" charset="0"/>
              </a:rPr>
              <a:t>may </a:t>
            </a:r>
            <a:r>
              <a:rPr lang="en-US" sz="2800" dirty="0">
                <a:cs typeface="Times New Roman" panose="02020603050405020304" pitchFamily="18" charset="0"/>
              </a:rPr>
              <a:t>be </a:t>
            </a:r>
            <a:r>
              <a:rPr lang="en-US" sz="2800" dirty="0" smtClean="0">
                <a:cs typeface="Times New Roman" panose="02020603050405020304" pitchFamily="18" charset="0"/>
              </a:rPr>
              <a:t>denied, however, </a:t>
            </a:r>
            <a:r>
              <a:rPr lang="en-US" sz="2800" dirty="0">
                <a:cs typeface="Times New Roman" panose="02020603050405020304" pitchFamily="18" charset="0"/>
              </a:rPr>
              <a:t>is that this step straddles a </a:t>
            </a:r>
            <a:r>
              <a:rPr lang="en-US" sz="2800" i="1" dirty="0">
                <a:cs typeface="Times New Roman" panose="02020603050405020304" pitchFamily="18" charset="0"/>
              </a:rPr>
              <a:t>pre-existing</a:t>
            </a:r>
            <a:r>
              <a:rPr lang="en-US" sz="2800" dirty="0">
                <a:cs typeface="Times New Roman" panose="02020603050405020304" pitchFamily="18" charset="0"/>
              </a:rPr>
              <a:t> semantic border, as opposed to one that </a:t>
            </a:r>
            <a:r>
              <a:rPr lang="en-US" sz="2800" dirty="0" smtClean="0">
                <a:cs typeface="Times New Roman" panose="02020603050405020304" pitchFamily="18" charset="0"/>
              </a:rPr>
              <a:t>was (speaking loosely) </a:t>
            </a:r>
            <a:r>
              <a:rPr lang="en-US" sz="2800" dirty="0">
                <a:cs typeface="Times New Roman" panose="02020603050405020304" pitchFamily="18" charset="0"/>
              </a:rPr>
              <a:t>stipulated into place by the surrounding judgments</a:t>
            </a:r>
            <a:r>
              <a:rPr lang="en-US" sz="2800" dirty="0" smtClean="0">
                <a:cs typeface="Times New Roman" panose="02020603050405020304" pitchFamily="18" charset="0"/>
              </a:rPr>
              <a:t>.</a:t>
            </a:r>
            <a:endParaRPr lang="en-US" sz="2800" dirty="0">
              <a:cs typeface="Times New Roman" panose="02020603050405020304" pitchFamily="18" charset="0"/>
            </a:endParaRPr>
          </a:p>
        </p:txBody>
      </p:sp>
    </p:spTree>
    <p:extLst>
      <p:ext uri="{BB962C8B-B14F-4D97-AF65-F5344CB8AC3E}">
        <p14:creationId xmlns:p14="http://schemas.microsoft.com/office/powerpoint/2010/main" xmlns="" val="1111446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18847" y="2879071"/>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spTree>
    <p:extLst>
      <p:ext uri="{BB962C8B-B14F-4D97-AF65-F5344CB8AC3E}">
        <p14:creationId xmlns:p14="http://schemas.microsoft.com/office/powerpoint/2010/main" xmlns="" val="550195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18847" y="2879071"/>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sp>
        <p:nvSpPr>
          <p:cNvPr id="10" name="Oval 9"/>
          <p:cNvSpPr/>
          <p:nvPr/>
        </p:nvSpPr>
        <p:spPr>
          <a:xfrm>
            <a:off x="696976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1520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18847" y="2879071"/>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cxnSp>
        <p:nvCxnSpPr>
          <p:cNvPr id="9" name="Straight Connector 8"/>
          <p:cNvCxnSpPr/>
          <p:nvPr/>
        </p:nvCxnSpPr>
        <p:spPr>
          <a:xfrm>
            <a:off x="6969760" y="965200"/>
            <a:ext cx="0" cy="542544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969760" y="2885440"/>
            <a:ext cx="406400" cy="386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63362" y="2879071"/>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10175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a:cs typeface="Times New Roman" panose="02020603050405020304" pitchFamily="18" charset="0"/>
              </a:rPr>
              <a:t>What is implausible, of course, is that </a:t>
            </a:r>
            <a:r>
              <a:rPr lang="en-US" sz="2800" i="1" dirty="0">
                <a:cs typeface="Times New Roman" panose="02020603050405020304" pitchFamily="18" charset="0"/>
              </a:rPr>
              <a:t>there is now</a:t>
            </a:r>
            <a:r>
              <a:rPr lang="en-US" sz="2800" dirty="0">
                <a:cs typeface="Times New Roman" panose="02020603050405020304" pitchFamily="18" charset="0"/>
              </a:rPr>
              <a:t> a precise lower bound on a vague predicate like ‘tall’.</a:t>
            </a:r>
          </a:p>
          <a:p>
            <a:pPr marL="457200" indent="-457200">
              <a:buFontTx/>
              <a:buChar char="-"/>
            </a:pPr>
            <a:r>
              <a:rPr lang="en-US" sz="2800" dirty="0" smtClean="0">
                <a:cs typeface="Times New Roman" panose="02020603050405020304" pitchFamily="18" charset="0"/>
              </a:rPr>
              <a:t>No-one </a:t>
            </a:r>
            <a:r>
              <a:rPr lang="en-US" sz="2800" dirty="0">
                <a:cs typeface="Times New Roman" panose="02020603050405020304" pitchFamily="18" charset="0"/>
              </a:rPr>
              <a:t>denies that a precise border could be stipulated into existence for a vague </a:t>
            </a:r>
            <a:r>
              <a:rPr lang="en-US" sz="2800" dirty="0" smtClean="0">
                <a:cs typeface="Times New Roman" panose="02020603050405020304" pitchFamily="18" charset="0"/>
              </a:rPr>
              <a:t>predicate (thereby rendering the predicate precise).</a:t>
            </a:r>
          </a:p>
        </p:txBody>
      </p:sp>
    </p:spTree>
    <p:extLst>
      <p:ext uri="{BB962C8B-B14F-4D97-AF65-F5344CB8AC3E}">
        <p14:creationId xmlns:p14="http://schemas.microsoft.com/office/powerpoint/2010/main" xmlns="" val="2265790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031873"/>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Moreover, judging two cases a small distance apart to have different semantic statuses would appear to create a precedent for semantic precision; indeed, this is just what we predict on the present account (homework exercise!).</a:t>
            </a:r>
            <a:endParaRPr lang="en-US" sz="2800" dirty="0">
              <a:cs typeface="Times New Roman" panose="02020603050405020304" pitchFamily="18" charset="0"/>
            </a:endParaRPr>
          </a:p>
          <a:p>
            <a:pPr marL="457200" indent="-457200">
              <a:buFontTx/>
              <a:buChar char="-"/>
            </a:pPr>
            <a:r>
              <a:rPr lang="en-US" sz="2800" dirty="0">
                <a:cs typeface="Times New Roman" panose="02020603050405020304" pitchFamily="18" charset="0"/>
              </a:rPr>
              <a:t>So the notion that </a:t>
            </a:r>
            <a:r>
              <a:rPr lang="en-US" sz="2800" i="1" dirty="0">
                <a:cs typeface="Times New Roman" panose="02020603050405020304" pitchFamily="18" charset="0"/>
              </a:rPr>
              <a:t>there will be</a:t>
            </a:r>
            <a:r>
              <a:rPr lang="en-US" sz="2800" dirty="0">
                <a:cs typeface="Times New Roman" panose="02020603050405020304" pitchFamily="18" charset="0"/>
              </a:rPr>
              <a:t> a border after the cases are judged (as opposed to a prior one that guides the judging) is no </a:t>
            </a:r>
            <a:r>
              <a:rPr lang="en-US" sz="2800" dirty="0" smtClean="0">
                <a:cs typeface="Times New Roman" panose="02020603050405020304" pitchFamily="18" charset="0"/>
              </a:rPr>
              <a:t>objection.</a:t>
            </a:r>
            <a:endParaRPr lang="en-US" sz="2800" dirty="0">
              <a:cs typeface="Times New Roman" panose="02020603050405020304" pitchFamily="18" charset="0"/>
            </a:endParaRPr>
          </a:p>
        </p:txBody>
      </p:sp>
    </p:spTree>
    <p:extLst>
      <p:ext uri="{BB962C8B-B14F-4D97-AF65-F5344CB8AC3E}">
        <p14:creationId xmlns:p14="http://schemas.microsoft.com/office/powerpoint/2010/main" xmlns="" val="3054525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600986"/>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This border could be a temporary edifice, used by friends or collaborators; but if someone with appropriate authority were </a:t>
            </a:r>
            <a:r>
              <a:rPr lang="en-US" sz="2800" dirty="0" err="1" smtClean="0">
                <a:cs typeface="Times New Roman" panose="02020603050405020304" pitchFamily="18" charset="0"/>
              </a:rPr>
              <a:t>frogmarched</a:t>
            </a:r>
            <a:r>
              <a:rPr lang="en-US" sz="2800" dirty="0" smtClean="0">
                <a:cs typeface="Times New Roman" panose="02020603050405020304" pitchFamily="18" charset="0"/>
              </a:rPr>
              <a:t> through the series, it could end up being more permanent.</a:t>
            </a:r>
          </a:p>
          <a:p>
            <a:pPr marL="457200" indent="-457200">
              <a:buFontTx/>
              <a:buChar char="-"/>
            </a:pPr>
            <a:r>
              <a:rPr lang="en-US" sz="2800" dirty="0" smtClean="0">
                <a:cs typeface="Times New Roman" panose="02020603050405020304" pitchFamily="18" charset="0"/>
              </a:rPr>
              <a:t>The latter situation might be exemplified by the demarcation of ‘planet’ and reclassification of Pluto which happened in 2006.</a:t>
            </a:r>
          </a:p>
        </p:txBody>
      </p:sp>
    </p:spTree>
    <p:extLst>
      <p:ext uri="{BB962C8B-B14F-4D97-AF65-F5344CB8AC3E}">
        <p14:creationId xmlns:p14="http://schemas.microsoft.com/office/powerpoint/2010/main" xmlns="" val="934174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Hold on! The meaning of the word must place some constraints on where the boundary can acceptably be drawn in a </a:t>
                </a:r>
                <a:r>
                  <a:rPr lang="en-US" sz="2800" dirty="0" err="1" smtClean="0">
                    <a:cs typeface="Times New Roman" panose="02020603050405020304" pitchFamily="18" charset="0"/>
                  </a:rPr>
                  <a:t>Sorites</a:t>
                </a:r>
                <a:r>
                  <a:rPr lang="en-US" sz="2800" dirty="0" smtClean="0">
                    <a:cs typeface="Times New Roman" panose="02020603050405020304" pitchFamily="18" charset="0"/>
                  </a:rPr>
                  <a:t> series.</a:t>
                </a:r>
              </a:p>
              <a:p>
                <a:pPr marL="457200" indent="-457200">
                  <a:buFontTx/>
                  <a:buChar char="-"/>
                </a:pPr>
                <a:r>
                  <a:rPr lang="en-US" sz="2800" dirty="0" smtClean="0">
                    <a:cs typeface="Times New Roman" panose="02020603050405020304" pitchFamily="18" charset="0"/>
                  </a:rPr>
                  <a:t>Won’t these constraints amount to upper and lower bounds, analogous to those in the </a:t>
                </a:r>
                <a:r>
                  <a:rPr lang="en-US" sz="2800" dirty="0" err="1" smtClean="0">
                    <a:cs typeface="Times New Roman" panose="02020603050405020304" pitchFamily="18" charset="0"/>
                  </a:rPr>
                  <a:t>supervaluationist</a:t>
                </a:r>
                <a:r>
                  <a:rPr lang="en-US" sz="2800" dirty="0" smtClean="0">
                    <a:cs typeface="Times New Roman" panose="02020603050405020304" pitchFamily="18" charset="0"/>
                  </a:rPr>
                  <a:t> theory?</a:t>
                </a:r>
              </a:p>
              <a:p>
                <a:pPr marL="457200" indent="-457200">
                  <a:buFontTx/>
                  <a:buChar char="-"/>
                </a:pPr>
                <a:r>
                  <a:rPr lang="en-US" sz="2800" dirty="0" smtClean="0">
                    <a:cs typeface="Times New Roman" panose="02020603050405020304" pitchFamily="18" charset="0"/>
                  </a:rPr>
                  <a:t>Indeed, a default theory </a:t>
                </a:r>
                <a14:m>
                  <m:oMath xmlns:m="http://schemas.openxmlformats.org/officeDocument/2006/math">
                    <m:r>
                      <m:rPr>
                        <m:sty m:val="p"/>
                      </m:rPr>
                      <a:rPr lang="en-US" sz="2800" b="0" i="0" smtClean="0">
                        <a:latin typeface="Cambria Math" panose="02040503050406030204" pitchFamily="18" charset="0"/>
                        <a:cs typeface="Times New Roman" panose="02020603050405020304" pitchFamily="18" charset="0"/>
                      </a:rPr>
                      <m:t>Δ</m:t>
                    </m:r>
                  </m:oMath>
                </a14:m>
                <a:r>
                  <a:rPr lang="en-US" sz="2800" dirty="0" smtClean="0">
                    <a:cs typeface="Times New Roman" panose="02020603050405020304" pitchFamily="18" charset="0"/>
                  </a:rPr>
                  <a:t> sorts individuals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𝑥</m:t>
                    </m:r>
                  </m:oMath>
                </a14:m>
                <a:r>
                  <a:rPr lang="en-US" sz="2800" dirty="0" smtClean="0">
                    <a:cs typeface="Times New Roman" panose="02020603050405020304" pitchFamily="18" charset="0"/>
                  </a:rPr>
                  <a:t> crisply into three types, according to whether:</a:t>
                </a:r>
              </a:p>
              <a:p>
                <a:endParaRPr lang="en-US" sz="2800" dirty="0" smtClean="0">
                  <a:cs typeface="Times New Roman" panose="02020603050405020304" pitchFamily="18" charset="0"/>
                </a:endParaRPr>
              </a:p>
              <a:p>
                <a:pPr marL="1028700" lvl="2" indent="-571500">
                  <a:buAutoNum type="romanLcParenBoth"/>
                </a:pPr>
                <a:r>
                  <a:rPr lang="en-US" sz="2800" dirty="0" smtClean="0">
                    <a:cs typeface="Times New Roman" panose="02020603050405020304" pitchFamily="18" charset="0"/>
                  </a:rPr>
                  <a:t> </a:t>
                </a:r>
                <a14:m>
                  <m:oMath xmlns:m="http://schemas.openxmlformats.org/officeDocument/2006/math">
                    <m:r>
                      <m:rPr>
                        <m:sty m:val="p"/>
                      </m:rPr>
                      <a:rPr lang="en-US" sz="2800">
                        <a:latin typeface="Cambria Math" panose="02040503050406030204" pitchFamily="18" charset="0"/>
                        <a:cs typeface="Times New Roman" panose="02020603050405020304" pitchFamily="18" charset="0"/>
                      </a:rPr>
                      <m:t>Δ</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𝑡𝑎𝑙𝑙</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oMath>
                </a14:m>
                <a:endParaRPr lang="en-US" sz="2800" dirty="0" smtClean="0">
                  <a:cs typeface="Times New Roman" panose="02020603050405020304" pitchFamily="18" charset="0"/>
                </a:endParaRPr>
              </a:p>
              <a:p>
                <a:pPr marL="1028700" lvl="2" indent="-571500">
                  <a:buFontTx/>
                  <a:buAutoNum type="romanLcParenBoth"/>
                </a:pPr>
                <a:r>
                  <a:rPr lang="en-US" sz="2800" dirty="0" smtClean="0">
                    <a:cs typeface="Times New Roman" panose="02020603050405020304" pitchFamily="18" charset="0"/>
                  </a:rPr>
                  <a:t> </a:t>
                </a:r>
                <a14:m>
                  <m:oMath xmlns:m="http://schemas.openxmlformats.org/officeDocument/2006/math">
                    <m:r>
                      <m:rPr>
                        <m:sty m:val="p"/>
                      </m:rPr>
                      <a:rPr lang="en-US" sz="2800">
                        <a:latin typeface="Cambria Math" panose="02040503050406030204" pitchFamily="18" charset="0"/>
                        <a:cs typeface="Times New Roman" panose="02020603050405020304" pitchFamily="18" charset="0"/>
                      </a:rPr>
                      <m:t>Δ</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𝑡𝑎𝑙𝑙</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m:t>
                    </m:r>
                  </m:oMath>
                </a14:m>
                <a:endParaRPr lang="en-US" sz="2800" dirty="0" smtClean="0">
                  <a:cs typeface="Times New Roman" panose="02020603050405020304" pitchFamily="18" charset="0"/>
                </a:endParaRPr>
              </a:p>
              <a:p>
                <a:pPr marL="1028700" lvl="2" indent="-571500">
                  <a:buFontTx/>
                  <a:buAutoNum type="romanLcParenBoth"/>
                </a:pPr>
                <a:r>
                  <a:rPr lang="en-US" sz="2800" dirty="0" smtClean="0">
                    <a:cs typeface="Times New Roman" panose="02020603050405020304" pitchFamily="18" charset="0"/>
                  </a:rPr>
                  <a:t> </a:t>
                </a:r>
                <a14:m>
                  <m:oMath xmlns:m="http://schemas.openxmlformats.org/officeDocument/2006/math">
                    <m:r>
                      <m:rPr>
                        <m:sty m:val="p"/>
                      </m:rPr>
                      <a:rPr lang="en-US" sz="2800">
                        <a:latin typeface="Cambria Math" panose="02040503050406030204" pitchFamily="18" charset="0"/>
                        <a:cs typeface="Times New Roman" panose="02020603050405020304" pitchFamily="18" charset="0"/>
                      </a:rPr>
                      <m:t>Δ</m:t>
                    </m:r>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𝑡𝑎𝑙𝑙</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oMath>
                </a14:m>
                <a:r>
                  <a:rPr lang="en-US" sz="2800" i="1" dirty="0" smtClean="0">
                    <a:cs typeface="Times New Roman" panose="02020603050405020304" pitchFamily="18" charset="0"/>
                  </a:rPr>
                  <a:t> </a:t>
                </a:r>
                <a:r>
                  <a:rPr lang="en-US" sz="2800" dirty="0">
                    <a:cs typeface="Times New Roman" panose="02020603050405020304" pitchFamily="18" charset="0"/>
                  </a:rPr>
                  <a:t>and </a:t>
                </a:r>
                <a14:m>
                  <m:oMath xmlns:m="http://schemas.openxmlformats.org/officeDocument/2006/math">
                    <m:r>
                      <m:rPr>
                        <m:sty m:val="p"/>
                      </m:rPr>
                      <a:rPr lang="en-US" sz="2800">
                        <a:latin typeface="Cambria Math" panose="02040503050406030204" pitchFamily="18" charset="0"/>
                        <a:cs typeface="Times New Roman" panose="02020603050405020304" pitchFamily="18" charset="0"/>
                      </a:rPr>
                      <m:t>Δ</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𝑡𝑎𝑙𝑙</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m:t>
                    </m:r>
                  </m:oMath>
                </a14:m>
                <a:endParaRPr lang="en-US" sz="2800" dirty="0" smtClean="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755422"/>
              </a:xfrm>
              <a:prstGeom prst="rect">
                <a:avLst/>
              </a:prstGeom>
              <a:blipFill>
                <a:blip r:embed="rId3" cstate="print"/>
                <a:stretch>
                  <a:fillRect l="-1494" t="-1377" b="-2119"/>
                </a:stretch>
              </a:blipFill>
            </p:spPr>
            <p:txBody>
              <a:bodyPr/>
              <a:lstStyle/>
              <a:p>
                <a:r>
                  <a:rPr lang="en-US">
                    <a:noFill/>
                  </a:rPr>
                  <a:t> </a:t>
                </a:r>
              </a:p>
            </p:txBody>
          </p:sp>
        </mc:Fallback>
      </mc:AlternateContent>
    </p:spTree>
    <p:extLst>
      <p:ext uri="{BB962C8B-B14F-4D97-AF65-F5344CB8AC3E}">
        <p14:creationId xmlns:p14="http://schemas.microsoft.com/office/powerpoint/2010/main" xmlns="" val="155246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755422"/>
              </a:xfrm>
              <a:prstGeom prst="rect">
                <a:avLst/>
              </a:prstGeom>
              <a:noFill/>
            </p:spPr>
            <p:txBody>
              <a:bodyPr wrap="square" rtlCol="0">
                <a:spAutoFit/>
              </a:bodyPr>
              <a:lstStyle/>
              <a:p>
                <a:r>
                  <a:rPr lang="en-US" sz="3200" dirty="0" smtClean="0">
                    <a:cs typeface="Times New Roman" panose="02020603050405020304" pitchFamily="18" charset="0"/>
                  </a:rPr>
                  <a:t>Analysis by default</a:t>
                </a:r>
              </a:p>
              <a:p>
                <a:endParaRPr lang="en-US" sz="2800" dirty="0" smtClean="0">
                  <a:cs typeface="Times New Roman" panose="02020603050405020304" pitchFamily="18" charset="0"/>
                </a:endParaRPr>
              </a:p>
              <a:p>
                <a:r>
                  <a:rPr lang="en-US" sz="2800" dirty="0" smtClean="0">
                    <a:cs typeface="Times New Roman" panose="02020603050405020304" pitchFamily="18" charset="0"/>
                  </a:rPr>
                  <a:t>Now, suppose the default</a:t>
                </a:r>
              </a:p>
              <a:p>
                <a:pPr marL="457200" indent="-457200">
                  <a:buFontTx/>
                  <a:buChar char="-"/>
                </a:pPr>
                <a:endParaRPr lang="en-US" sz="2800" dirty="0" smtClean="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cs typeface="Times New Roman" panose="02020603050405020304" pitchFamily="18" charset="0"/>
                        </a:rPr>
                        <m:t>=¬</m:t>
                      </m:r>
                      <m:d>
                        <m:dPr>
                          <m:ctrlPr>
                            <a:rPr lang="en-US" sz="2800" i="1">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𝑜𝑢𝑡𝑠𝑖𝑑𝑒</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𝑙𝑎𝑦𝑒𝑟𝑠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𝑏𝑟𝑒𝑎𝑑</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𝑠𝑎𝑛𝑑𝑤𝑖𝑐h</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oMath>
                  </m:oMathPara>
                </a14:m>
                <a:endParaRPr lang="en-US" sz="2800" dirty="0" smtClean="0">
                  <a:cs typeface="Times New Roman" panose="02020603050405020304" pitchFamily="18" charset="0"/>
                </a:endParaRPr>
              </a:p>
              <a:p>
                <a:pPr algn="ctr"/>
                <a:endParaRPr lang="en-US" sz="2800" dirty="0" smtClean="0">
                  <a:cs typeface="Times New Roman" panose="02020603050405020304" pitchFamily="18" charset="0"/>
                </a:endParaRPr>
              </a:p>
              <a:p>
                <a:r>
                  <a:rPr lang="en-US" sz="2800" dirty="0" smtClean="0">
                    <a:cs typeface="Times New Roman" panose="02020603050405020304" pitchFamily="18" charset="0"/>
                  </a:rPr>
                  <a:t>is already in the precedent (there are things judged non-sandwiches on the basis of lacking bread). But suppose</a:t>
                </a:r>
              </a:p>
              <a:p>
                <a:endParaRPr lang="en-US" sz="2800" dirty="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2</m:t>
                          </m:r>
                        </m:sub>
                      </m:sSub>
                      <m:r>
                        <a:rPr lang="en-US" sz="2800" i="1">
                          <a:latin typeface="Cambria Math" panose="02040503050406030204" pitchFamily="18" charset="0"/>
                          <a:cs typeface="Times New Roman" panose="02020603050405020304" pitchFamily="18" charset="0"/>
                        </a:rPr>
                        <m:t>=</m:t>
                      </m:r>
                      <m:d>
                        <m:dPr>
                          <m:begChr m:val="{"/>
                          <m:endChr m:val="}"/>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𝑜𝑢𝑡𝑠𝑖𝑑𝑒</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𝑙𝑎𝑦𝑒𝑟𝑠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𝑏𝑖𝑠𝑐𝑢𝑖𝑡</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h𝑎𝑠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𝑓𝑖𝑙𝑙𝑖𝑛𝑔</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 </m:t>
                      </m:r>
                    </m:oMath>
                  </m:oMathPara>
                </a14:m>
                <a:endParaRPr lang="en-US" sz="2800" dirty="0" smtClean="0">
                  <a:cs typeface="Times New Roman" panose="02020603050405020304" pitchFamily="18" charset="0"/>
                </a:endParaRPr>
              </a:p>
              <a:p>
                <a:endParaRPr lang="en-US" sz="2800" dirty="0">
                  <a:cs typeface="Times New Roman" panose="02020603050405020304" pitchFamily="18" charset="0"/>
                </a:endParaRPr>
              </a:p>
              <a:p>
                <a:r>
                  <a:rPr lang="en-US" sz="2800" dirty="0" smtClean="0">
                    <a:cs typeface="Times New Roman" panose="02020603050405020304" pitchFamily="18" charset="0"/>
                  </a:rPr>
                  <a:t>is not (imagine no biscuit cases have yet been judged; NB: new cases sometimes introduce new reasons).</a:t>
                </a:r>
                <a:endParaRPr lang="en-US" sz="2800" dirty="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755422"/>
              </a:xfrm>
              <a:prstGeom prst="rect">
                <a:avLst/>
              </a:prstGeom>
              <a:blipFill>
                <a:blip r:embed="rId2" cstate="print"/>
                <a:stretch>
                  <a:fillRect l="-1494" t="-1377" r="-777" b="-2119"/>
                </a:stretch>
              </a:blipFill>
            </p:spPr>
            <p:txBody>
              <a:bodyPr/>
              <a:lstStyle/>
              <a:p>
                <a:r>
                  <a:rPr lang="en-US">
                    <a:noFill/>
                  </a:rPr>
                  <a:t> </a:t>
                </a:r>
              </a:p>
            </p:txBody>
          </p:sp>
        </mc:Fallback>
      </mc:AlternateContent>
    </p:spTree>
    <p:extLst>
      <p:ext uri="{BB962C8B-B14F-4D97-AF65-F5344CB8AC3E}">
        <p14:creationId xmlns:p14="http://schemas.microsoft.com/office/powerpoint/2010/main" xmlns="" val="18967863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07519" y="293328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cxnSp>
        <p:nvCxnSpPr>
          <p:cNvPr id="9" name="Straight Connector 8"/>
          <p:cNvCxnSpPr/>
          <p:nvPr/>
        </p:nvCxnSpPr>
        <p:spPr>
          <a:xfrm>
            <a:off x="7315200" y="965200"/>
            <a:ext cx="0" cy="542544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73520" y="965200"/>
            <a:ext cx="0" cy="54254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705601" y="2885440"/>
            <a:ext cx="406400" cy="386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78747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Cases where the verdict depends on an unsettled comparison are in a sense “open”; they may be rationally resolved either way.</a:t>
            </a:r>
          </a:p>
          <a:p>
            <a:pPr marL="457200" indent="-457200">
              <a:buFontTx/>
              <a:buChar char="-"/>
            </a:pPr>
            <a:r>
              <a:rPr lang="en-US" sz="2800" dirty="0" smtClean="0">
                <a:cs typeface="Times New Roman" panose="02020603050405020304" pitchFamily="18" charset="0"/>
              </a:rPr>
              <a:t>Such cases contrast with what we have been calling “clear cases,” where the semantic precedent mandates a particular judgment.</a:t>
            </a:r>
          </a:p>
          <a:p>
            <a:pPr marL="457200" indent="-457200">
              <a:buFontTx/>
              <a:buChar char="-"/>
            </a:pPr>
            <a:r>
              <a:rPr lang="en-US" sz="2800" dirty="0" smtClean="0">
                <a:cs typeface="Times New Roman" panose="02020603050405020304" pitchFamily="18" charset="0"/>
              </a:rPr>
              <a:t>The clear cases “give out” at the border with the open cases.</a:t>
            </a:r>
            <a:endParaRPr lang="en-US" sz="2800" dirty="0">
              <a:cs typeface="Times New Roman" panose="02020603050405020304" pitchFamily="18" charset="0"/>
            </a:endParaRPr>
          </a:p>
        </p:txBody>
      </p:sp>
    </p:spTree>
    <p:extLst>
      <p:ext uri="{BB962C8B-B14F-4D97-AF65-F5344CB8AC3E}">
        <p14:creationId xmlns:p14="http://schemas.microsoft.com/office/powerpoint/2010/main" xmlns="" val="3158117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07519" y="293328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cxnSp>
        <p:nvCxnSpPr>
          <p:cNvPr id="9" name="Straight Connector 8"/>
          <p:cNvCxnSpPr/>
          <p:nvPr/>
        </p:nvCxnSpPr>
        <p:spPr>
          <a:xfrm>
            <a:off x="7315200" y="965200"/>
            <a:ext cx="0" cy="542544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73520" y="965200"/>
            <a:ext cx="0" cy="54254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705601" y="2885440"/>
            <a:ext cx="406400" cy="386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7010400" y="1381760"/>
            <a:ext cx="1828799" cy="1666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12478" y="920095"/>
            <a:ext cx="1727200" cy="461665"/>
          </a:xfrm>
          <a:prstGeom prst="rect">
            <a:avLst/>
          </a:prstGeom>
          <a:noFill/>
        </p:spPr>
        <p:txBody>
          <a:bodyPr wrap="square" rtlCol="0">
            <a:spAutoFit/>
          </a:bodyPr>
          <a:lstStyle/>
          <a:p>
            <a:r>
              <a:rPr lang="en-US" sz="2400" dirty="0" smtClean="0"/>
              <a:t>open case</a:t>
            </a:r>
            <a:endParaRPr lang="en-US" sz="2400" dirty="0"/>
          </a:p>
        </p:txBody>
      </p:sp>
      <p:cxnSp>
        <p:nvCxnSpPr>
          <p:cNvPr id="13" name="Straight Connector 12"/>
          <p:cNvCxnSpPr/>
          <p:nvPr/>
        </p:nvCxnSpPr>
        <p:spPr>
          <a:xfrm flipH="1" flipV="1">
            <a:off x="5007519" y="1280160"/>
            <a:ext cx="204561" cy="1767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66520" y="734367"/>
            <a:ext cx="1727200" cy="461665"/>
          </a:xfrm>
          <a:prstGeom prst="rect">
            <a:avLst/>
          </a:prstGeom>
          <a:noFill/>
        </p:spPr>
        <p:txBody>
          <a:bodyPr wrap="square" rtlCol="0">
            <a:spAutoFit/>
          </a:bodyPr>
          <a:lstStyle/>
          <a:p>
            <a:r>
              <a:rPr lang="en-US" sz="2400" dirty="0" smtClean="0"/>
              <a:t>clear case</a:t>
            </a:r>
            <a:endParaRPr lang="en-US" sz="2400" dirty="0"/>
          </a:p>
        </p:txBody>
      </p:sp>
    </p:spTree>
    <p:extLst>
      <p:ext uri="{BB962C8B-B14F-4D97-AF65-F5344CB8AC3E}">
        <p14:creationId xmlns:p14="http://schemas.microsoft.com/office/powerpoint/2010/main" xmlns="" val="3778922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2739211"/>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In </a:t>
            </a:r>
            <a:r>
              <a:rPr lang="en-US" sz="2800" dirty="0" err="1" smtClean="0">
                <a:cs typeface="Times New Roman" panose="02020603050405020304" pitchFamily="18" charset="0"/>
              </a:rPr>
              <a:t>supervaluationism</a:t>
            </a:r>
            <a:r>
              <a:rPr lang="en-US" sz="2800" dirty="0" smtClean="0">
                <a:cs typeface="Times New Roman" panose="02020603050405020304" pitchFamily="18" charset="0"/>
              </a:rPr>
              <a:t>, the set of </a:t>
            </a:r>
            <a:r>
              <a:rPr lang="en-US" sz="2800" dirty="0" err="1" smtClean="0">
                <a:cs typeface="Times New Roman" panose="02020603050405020304" pitchFamily="18" charset="0"/>
              </a:rPr>
              <a:t>precisifications</a:t>
            </a:r>
            <a:r>
              <a:rPr lang="en-US" sz="2800" dirty="0" smtClean="0">
                <a:cs typeface="Times New Roman" panose="02020603050405020304" pitchFamily="18" charset="0"/>
              </a:rPr>
              <a:t> represents the word’s meaning.</a:t>
            </a:r>
          </a:p>
          <a:p>
            <a:pPr marL="457200" indent="-457200">
              <a:buFontTx/>
              <a:buChar char="-"/>
            </a:pPr>
            <a:r>
              <a:rPr lang="en-US" sz="2800" dirty="0" smtClean="0">
                <a:cs typeface="Times New Roman" panose="02020603050405020304" pitchFamily="18" charset="0"/>
              </a:rPr>
              <a:t>Hence, </a:t>
            </a:r>
            <a:r>
              <a:rPr lang="en-US" sz="2800" dirty="0" err="1" smtClean="0">
                <a:cs typeface="Times New Roman" panose="02020603050405020304" pitchFamily="18" charset="0"/>
              </a:rPr>
              <a:t>supervaluationist</a:t>
            </a:r>
            <a:r>
              <a:rPr lang="en-US" sz="2800" dirty="0" smtClean="0">
                <a:cs typeface="Times New Roman" panose="02020603050405020304" pitchFamily="18" charset="0"/>
              </a:rPr>
              <a:t> models do encode semantic boundaries, and fail to offer a solution to the hard problem of vagueness.</a:t>
            </a:r>
          </a:p>
        </p:txBody>
      </p:sp>
    </p:spTree>
    <p:extLst>
      <p:ext uri="{BB962C8B-B14F-4D97-AF65-F5344CB8AC3E}">
        <p14:creationId xmlns:p14="http://schemas.microsoft.com/office/powerpoint/2010/main" xmlns="" val="939367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In </a:t>
            </a:r>
            <a:r>
              <a:rPr lang="en-US" sz="2800" dirty="0" err="1" smtClean="0">
                <a:cs typeface="Times New Roman" panose="02020603050405020304" pitchFamily="18" charset="0"/>
              </a:rPr>
              <a:t>supervaluationism</a:t>
            </a:r>
            <a:r>
              <a:rPr lang="en-US" sz="2800" dirty="0" smtClean="0">
                <a:cs typeface="Times New Roman" panose="02020603050405020304" pitchFamily="18" charset="0"/>
              </a:rPr>
              <a:t>, the set of </a:t>
            </a:r>
            <a:r>
              <a:rPr lang="en-US" sz="2800" dirty="0" err="1" smtClean="0">
                <a:cs typeface="Times New Roman" panose="02020603050405020304" pitchFamily="18" charset="0"/>
              </a:rPr>
              <a:t>precisifications</a:t>
            </a:r>
            <a:r>
              <a:rPr lang="en-US" sz="2800" dirty="0" smtClean="0">
                <a:cs typeface="Times New Roman" panose="02020603050405020304" pitchFamily="18" charset="0"/>
              </a:rPr>
              <a:t> represents the word’s meaning.</a:t>
            </a:r>
          </a:p>
          <a:p>
            <a:pPr marL="457200" indent="-457200">
              <a:buFontTx/>
              <a:buChar char="-"/>
            </a:pPr>
            <a:r>
              <a:rPr lang="en-US" sz="2800" dirty="0" smtClean="0">
                <a:cs typeface="Times New Roman" panose="02020603050405020304" pitchFamily="18" charset="0"/>
              </a:rPr>
              <a:t>Hence, </a:t>
            </a:r>
            <a:r>
              <a:rPr lang="en-US" sz="2800" dirty="0" err="1" smtClean="0">
                <a:cs typeface="Times New Roman" panose="02020603050405020304" pitchFamily="18" charset="0"/>
              </a:rPr>
              <a:t>supervaluationist</a:t>
            </a:r>
            <a:r>
              <a:rPr lang="en-US" sz="2800" dirty="0" smtClean="0">
                <a:cs typeface="Times New Roman" panose="02020603050405020304" pitchFamily="18" charset="0"/>
              </a:rPr>
              <a:t> models do encode semantic boundaries, and fail to offer a solution to the hard problem of vagueness.</a:t>
            </a:r>
          </a:p>
          <a:p>
            <a:pPr marL="457200" indent="-457200">
              <a:buFontTx/>
              <a:buChar char="-"/>
            </a:pPr>
            <a:endParaRPr lang="en-US" sz="2800" dirty="0">
              <a:cs typeface="Times New Roman" panose="02020603050405020304" pitchFamily="18" charset="0"/>
            </a:endParaRPr>
          </a:p>
          <a:p>
            <a:pPr marL="457200" indent="-457200">
              <a:buFontTx/>
              <a:buChar char="-"/>
            </a:pPr>
            <a:r>
              <a:rPr lang="en-US" sz="2800" dirty="0">
                <a:cs typeface="Times New Roman" panose="02020603050405020304" pitchFamily="18" charset="0"/>
              </a:rPr>
              <a:t>On the present theory, the perspective from which some judgments are rationally constrained while others are left open is not supposed to represent the word’s meaning</a:t>
            </a:r>
            <a:r>
              <a:rPr lang="en-US" sz="2800" dirty="0" smtClean="0">
                <a:cs typeface="Times New Roman" panose="02020603050405020304" pitchFamily="18" charset="0"/>
              </a:rPr>
              <a:t>.</a:t>
            </a:r>
            <a:endParaRPr lang="en-US" sz="2800" dirty="0">
              <a:cs typeface="Times New Roman" panose="02020603050405020304" pitchFamily="18" charset="0"/>
            </a:endParaRPr>
          </a:p>
        </p:txBody>
      </p:sp>
    </p:spTree>
    <p:extLst>
      <p:ext uri="{BB962C8B-B14F-4D97-AF65-F5344CB8AC3E}">
        <p14:creationId xmlns:p14="http://schemas.microsoft.com/office/powerpoint/2010/main" xmlns="" val="31395022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600986"/>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To start with, I have been assuming that the predicate itself makes a </a:t>
            </a:r>
            <a:r>
              <a:rPr lang="en-US" sz="2800" i="1" dirty="0" smtClean="0">
                <a:cs typeface="Times New Roman" panose="02020603050405020304" pitchFamily="18" charset="0"/>
              </a:rPr>
              <a:t>binary</a:t>
            </a:r>
            <a:r>
              <a:rPr lang="en-US" sz="2800" dirty="0" smtClean="0">
                <a:cs typeface="Times New Roman" panose="02020603050405020304" pitchFamily="18" charset="0"/>
              </a:rPr>
              <a:t> distinction, between those cases to which it applies and those to which it doesn’t (in/out).</a:t>
            </a:r>
          </a:p>
          <a:p>
            <a:pPr marL="457200" indent="-457200">
              <a:buFontTx/>
              <a:buChar char="-"/>
            </a:pPr>
            <a:r>
              <a:rPr lang="en-US" sz="2800" dirty="0" smtClean="0">
                <a:cs typeface="Times New Roman" panose="02020603050405020304" pitchFamily="18" charset="0"/>
              </a:rPr>
              <a:t>Instead, these boundaries form a </a:t>
            </a:r>
            <a:r>
              <a:rPr lang="en-US" sz="2800" i="1" dirty="0" smtClean="0">
                <a:cs typeface="Times New Roman" panose="02020603050405020304" pitchFamily="18" charset="0"/>
              </a:rPr>
              <a:t>tripartite distinction</a:t>
            </a:r>
            <a:r>
              <a:rPr lang="en-US" sz="2800" dirty="0">
                <a:cs typeface="Times New Roman" panose="02020603050405020304" pitchFamily="18" charset="0"/>
              </a:rPr>
              <a:t> </a:t>
            </a:r>
            <a:r>
              <a:rPr lang="en-US" sz="2800" dirty="0" smtClean="0">
                <a:cs typeface="Times New Roman" panose="02020603050405020304" pitchFamily="18" charset="0"/>
              </a:rPr>
              <a:t>(in/open/out).</a:t>
            </a:r>
          </a:p>
          <a:p>
            <a:pPr marL="457200" indent="-457200">
              <a:buFontTx/>
              <a:buChar char="-"/>
            </a:pPr>
            <a:endParaRPr lang="en-US" sz="2800" dirty="0" smtClean="0">
              <a:cs typeface="Times New Roman" panose="02020603050405020304" pitchFamily="18" charset="0"/>
            </a:endParaRPr>
          </a:p>
        </p:txBody>
      </p:sp>
    </p:spTree>
    <p:extLst>
      <p:ext uri="{BB962C8B-B14F-4D97-AF65-F5344CB8AC3E}">
        <p14:creationId xmlns:p14="http://schemas.microsoft.com/office/powerpoint/2010/main" xmlns="" val="4004165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Since judgments in open cases help decide the meaning of the word, we are forced to distinguish </a:t>
            </a:r>
            <a:r>
              <a:rPr lang="en-US" sz="2800" i="1" dirty="0" smtClean="0">
                <a:cs typeface="Times New Roman" panose="02020603050405020304" pitchFamily="18" charset="0"/>
              </a:rPr>
              <a:t>the meaning </a:t>
            </a:r>
            <a:r>
              <a:rPr lang="en-US" sz="2800" dirty="0" smtClean="0">
                <a:cs typeface="Times New Roman" panose="02020603050405020304" pitchFamily="18" charset="0"/>
              </a:rPr>
              <a:t>from the </a:t>
            </a:r>
            <a:r>
              <a:rPr lang="en-US" sz="2800" i="1" dirty="0" smtClean="0">
                <a:cs typeface="Times New Roman" panose="02020603050405020304" pitchFamily="18" charset="0"/>
              </a:rPr>
              <a:t>particular perspective </a:t>
            </a:r>
            <a:r>
              <a:rPr lang="en-US" sz="2800" dirty="0" smtClean="0">
                <a:cs typeface="Times New Roman" panose="02020603050405020304" pitchFamily="18" charset="0"/>
              </a:rPr>
              <a:t>from which that meaning is judged.</a:t>
            </a:r>
          </a:p>
          <a:p>
            <a:pPr marL="457200" indent="-457200">
              <a:buFontTx/>
              <a:buChar char="-"/>
            </a:pPr>
            <a:r>
              <a:rPr lang="en-US" sz="2800" dirty="0">
                <a:cs typeface="Times New Roman" panose="02020603050405020304" pitchFamily="18" charset="0"/>
              </a:rPr>
              <a:t>C</a:t>
            </a:r>
            <a:r>
              <a:rPr lang="en-US" sz="2800" dirty="0" smtClean="0">
                <a:cs typeface="Times New Roman" panose="02020603050405020304" pitchFamily="18" charset="0"/>
              </a:rPr>
              <a:t>onsider a case that starts off open, but later is judged to belong to the category.</a:t>
            </a:r>
          </a:p>
        </p:txBody>
      </p:sp>
    </p:spTree>
    <p:extLst>
      <p:ext uri="{BB962C8B-B14F-4D97-AF65-F5344CB8AC3E}">
        <p14:creationId xmlns:p14="http://schemas.microsoft.com/office/powerpoint/2010/main" xmlns="" val="2858421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07519" y="293328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cxnSp>
        <p:nvCxnSpPr>
          <p:cNvPr id="9" name="Straight Connector 8"/>
          <p:cNvCxnSpPr/>
          <p:nvPr/>
        </p:nvCxnSpPr>
        <p:spPr>
          <a:xfrm>
            <a:off x="7315200" y="965200"/>
            <a:ext cx="0" cy="542544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07760" y="965200"/>
            <a:ext cx="0" cy="54254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258560" y="2885440"/>
            <a:ext cx="406400" cy="386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501965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munity.coreldraw.com/cfs-file/__key/telligent-evolution-components-attachments/00-246-01-00-00-04-59-02/Ru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1896" y="3271520"/>
            <a:ext cx="873442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7721600" y="2885440"/>
            <a:ext cx="406400" cy="38608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79360" y="4490720"/>
            <a:ext cx="690880" cy="830997"/>
          </a:xfrm>
          <a:prstGeom prst="rect">
            <a:avLst/>
          </a:prstGeom>
          <a:noFill/>
        </p:spPr>
        <p:txBody>
          <a:bodyPr wrap="square" rtlCol="0">
            <a:spAutoFit/>
          </a:bodyPr>
          <a:lstStyle/>
          <a:p>
            <a:r>
              <a:rPr lang="en-US" sz="4800" dirty="0" smtClean="0"/>
              <a:t>7’</a:t>
            </a:r>
            <a:endParaRPr lang="en-US" sz="4800" dirty="0"/>
          </a:p>
        </p:txBody>
      </p:sp>
      <p:sp>
        <p:nvSpPr>
          <p:cNvPr id="6" name="Oval 5"/>
          <p:cNvSpPr/>
          <p:nvPr/>
        </p:nvSpPr>
        <p:spPr>
          <a:xfrm>
            <a:off x="5007519" y="2933283"/>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5279" y="4490720"/>
            <a:ext cx="690880" cy="830997"/>
          </a:xfrm>
          <a:prstGeom prst="rect">
            <a:avLst/>
          </a:prstGeom>
          <a:noFill/>
        </p:spPr>
        <p:txBody>
          <a:bodyPr wrap="square" rtlCol="0">
            <a:spAutoFit/>
          </a:bodyPr>
          <a:lstStyle/>
          <a:p>
            <a:r>
              <a:rPr lang="en-US" sz="4800" dirty="0"/>
              <a:t>4</a:t>
            </a:r>
            <a:r>
              <a:rPr lang="en-US" sz="4800" dirty="0" smtClean="0"/>
              <a:t>’</a:t>
            </a:r>
            <a:endParaRPr lang="en-US" sz="4800" dirty="0"/>
          </a:p>
        </p:txBody>
      </p:sp>
      <p:cxnSp>
        <p:nvCxnSpPr>
          <p:cNvPr id="9" name="Straight Connector 8"/>
          <p:cNvCxnSpPr/>
          <p:nvPr/>
        </p:nvCxnSpPr>
        <p:spPr>
          <a:xfrm>
            <a:off x="7315200" y="965200"/>
            <a:ext cx="0" cy="542544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07200" y="965200"/>
            <a:ext cx="0" cy="54254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258560" y="2885440"/>
            <a:ext cx="406400" cy="386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39393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If “open” were a sort of semantic status, then the judgment (classifying it as “out”) would simply be false!</a:t>
            </a:r>
          </a:p>
          <a:p>
            <a:pPr marL="457200" indent="-457200">
              <a:buFontTx/>
              <a:buChar char="-"/>
            </a:pPr>
            <a:r>
              <a:rPr lang="en-US" sz="2800" dirty="0" smtClean="0">
                <a:cs typeface="Times New Roman" panose="02020603050405020304" pitchFamily="18" charset="0"/>
              </a:rPr>
              <a:t>Indeed, there would have been no need for a judgment call; one would be rationally constrained to call it “open,” if that were its actual status.</a:t>
            </a:r>
          </a:p>
        </p:txBody>
      </p:sp>
    </p:spTree>
    <p:extLst>
      <p:ext uri="{BB962C8B-B14F-4D97-AF65-F5344CB8AC3E}">
        <p14:creationId xmlns:p14="http://schemas.microsoft.com/office/powerpoint/2010/main" xmlns="" val="677545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Analysis by default</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It follows that the case defaults on their own won’t rank</a:t>
                </a:r>
                <a14:m>
                  <m:oMath xmlns:m="http://schemas.openxmlformats.org/officeDocument/2006/math">
                    <m:r>
                      <a:rPr lang="en-US" sz="2800" i="1">
                        <a:latin typeface="Cambria Math" panose="02040503050406030204" pitchFamily="18" charset="0"/>
                        <a:cs typeface="Times New Roman" panose="02020603050405020304" pitchFamily="18" charset="0"/>
                      </a:rPr>
                      <m:t> </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i="1">
                            <a:latin typeface="Cambria Math" panose="02040503050406030204" pitchFamily="18" charset="0"/>
                            <a:cs typeface="Times New Roman" panose="02020603050405020304" pitchFamily="18" charset="0"/>
                          </a:rPr>
                          <m:t>1</m:t>
                        </m:r>
                      </m:sub>
                    </m:sSub>
                  </m:oMath>
                </a14:m>
                <a:r>
                  <a:rPr lang="en-US" sz="2800" dirty="0">
                    <a:cs typeface="Times New Roman" panose="02020603050405020304" pitchFamily="18" charset="0"/>
                  </a:rPr>
                  <a:t> and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2</m:t>
                        </m:r>
                      </m:sub>
                    </m:sSub>
                  </m:oMath>
                </a14:m>
                <a:r>
                  <a:rPr lang="en-US" sz="2800" dirty="0" smtClean="0">
                    <a:cs typeface="Times New Roman" panose="02020603050405020304" pitchFamily="18" charset="0"/>
                  </a:rPr>
                  <a:t>.</a:t>
                </a:r>
              </a:p>
              <a:p>
                <a:pPr marL="457200" indent="-457200">
                  <a:buFontTx/>
                  <a:buChar char="-"/>
                </a:pPr>
                <a:r>
                  <a:rPr lang="en-US" sz="2800" dirty="0" smtClean="0">
                    <a:cs typeface="Times New Roman" panose="02020603050405020304" pitchFamily="18" charset="0"/>
                  </a:rPr>
                  <a:t>Since these are the only defaults in the case and point different ways, the default theory consisting of the ground facts and just the case defaults by themselves will have two extensions, one containing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𝑠𝑎𝑛𝑑𝑤𝑖𝑐h</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𝑖𝑐𝑠</m:t>
                    </m:r>
                  </m:oMath>
                </a14:m>
                <a:r>
                  <a:rPr lang="en-US" sz="2800" dirty="0" smtClean="0">
                    <a:cs typeface="Times New Roman" panose="02020603050405020304" pitchFamily="18" charset="0"/>
                  </a:rPr>
                  <a:t> and one containing </a:t>
                </a:r>
                <a14:m>
                  <m:oMath xmlns:m="http://schemas.openxmlformats.org/officeDocument/2006/math">
                    <m:r>
                      <a:rPr lang="en-US" sz="2800" i="1">
                        <a:latin typeface="Cambria Math" panose="02040503050406030204" pitchFamily="18" charset="0"/>
                        <a:cs typeface="Times New Roman" panose="02020603050405020304" pitchFamily="18" charset="0"/>
                      </a:rPr>
                      <m:t>¬</m:t>
                    </m:r>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𝑠𝑎𝑛𝑑𝑤𝑖𝑐h</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𝑖𝑐𝑠</m:t>
                        </m:r>
                      </m:e>
                    </m:d>
                  </m:oMath>
                </a14:m>
                <a:r>
                  <a:rPr lang="en-US" sz="2800" dirty="0" smtClean="0">
                    <a:cs typeface="Times New Roman" panose="02020603050405020304" pitchFamily="18" charset="0"/>
                  </a:rPr>
                  <a:t>.</a:t>
                </a:r>
                <a:endParaRPr lang="en-US" sz="2800" dirty="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3170099"/>
              </a:xfrm>
              <a:prstGeom prst="rect">
                <a:avLst/>
              </a:prstGeom>
              <a:blipFill>
                <a:blip r:embed="rId2" cstate="print"/>
                <a:stretch>
                  <a:fillRect l="-1494" t="-2500" r="-956" b="-4615"/>
                </a:stretch>
              </a:blipFill>
            </p:spPr>
            <p:txBody>
              <a:bodyPr/>
              <a:lstStyle/>
              <a:p>
                <a:r>
                  <a:rPr lang="en-US">
                    <a:noFill/>
                  </a:rPr>
                  <a:t> </a:t>
                </a:r>
              </a:p>
            </p:txBody>
          </p:sp>
        </mc:Fallback>
      </mc:AlternateContent>
    </p:spTree>
    <p:extLst>
      <p:ext uri="{BB962C8B-B14F-4D97-AF65-F5344CB8AC3E}">
        <p14:creationId xmlns:p14="http://schemas.microsoft.com/office/powerpoint/2010/main" xmlns="" val="18430622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3170099"/>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So the trick to solving the hard problem of vagueness is to </a:t>
            </a:r>
            <a:r>
              <a:rPr lang="en-US" sz="2800" dirty="0" err="1" smtClean="0">
                <a:cs typeface="Times New Roman" panose="02020603050405020304" pitchFamily="18" charset="0"/>
              </a:rPr>
              <a:t>realise</a:t>
            </a:r>
            <a:r>
              <a:rPr lang="en-US" sz="2800" dirty="0" smtClean="0">
                <a:cs typeface="Times New Roman" panose="02020603050405020304" pitchFamily="18" charset="0"/>
              </a:rPr>
              <a:t> that “clear case” is not a </a:t>
            </a:r>
            <a:r>
              <a:rPr lang="en-US" sz="2800" i="1" dirty="0" smtClean="0">
                <a:cs typeface="Times New Roman" panose="02020603050405020304" pitchFamily="18" charset="0"/>
              </a:rPr>
              <a:t>semantic</a:t>
            </a:r>
            <a:r>
              <a:rPr lang="en-US" sz="2800" dirty="0" smtClean="0">
                <a:cs typeface="Times New Roman" panose="02020603050405020304" pitchFamily="18" charset="0"/>
              </a:rPr>
              <a:t> status as such.</a:t>
            </a:r>
          </a:p>
          <a:p>
            <a:pPr marL="457200" indent="-457200">
              <a:buFontTx/>
              <a:buChar char="-"/>
            </a:pPr>
            <a:r>
              <a:rPr lang="en-US" sz="2800" dirty="0">
                <a:cs typeface="Times New Roman" panose="02020603050405020304" pitchFamily="18" charset="0"/>
              </a:rPr>
              <a:t>I</a:t>
            </a:r>
            <a:r>
              <a:rPr lang="en-US" sz="2800" dirty="0" smtClean="0">
                <a:cs typeface="Times New Roman" panose="02020603050405020304" pitchFamily="18" charset="0"/>
              </a:rPr>
              <a:t>t is not specified by the meaning of a predicate like ‘tall’.</a:t>
            </a:r>
          </a:p>
          <a:p>
            <a:pPr marL="457200" indent="-457200">
              <a:buFontTx/>
              <a:buChar char="-"/>
            </a:pPr>
            <a:r>
              <a:rPr lang="en-US" sz="2800" dirty="0" smtClean="0">
                <a:cs typeface="Times New Roman" panose="02020603050405020304" pitchFamily="18" charset="0"/>
              </a:rPr>
              <a:t>Instead, it is a status that relates </a:t>
            </a:r>
            <a:r>
              <a:rPr lang="en-US" sz="2800" dirty="0">
                <a:cs typeface="Times New Roman" panose="02020603050405020304" pitchFamily="18" charset="0"/>
              </a:rPr>
              <a:t>a</a:t>
            </a:r>
            <a:r>
              <a:rPr lang="en-US" sz="2800" dirty="0" smtClean="0">
                <a:cs typeface="Times New Roman" panose="02020603050405020304" pitchFamily="18" charset="0"/>
              </a:rPr>
              <a:t> case to a particular </a:t>
            </a:r>
            <a:r>
              <a:rPr lang="en-US" sz="2800" i="1" dirty="0" smtClean="0">
                <a:cs typeface="Times New Roman" panose="02020603050405020304" pitchFamily="18" charset="0"/>
              </a:rPr>
              <a:t>judgment situation</a:t>
            </a:r>
            <a:r>
              <a:rPr lang="en-US" sz="2800" dirty="0" smtClean="0">
                <a:cs typeface="Times New Roman" panose="02020603050405020304" pitchFamily="18" charset="0"/>
              </a:rPr>
              <a:t>.</a:t>
            </a:r>
          </a:p>
        </p:txBody>
      </p:sp>
    </p:spTree>
    <p:extLst>
      <p:ext uri="{BB962C8B-B14F-4D97-AF65-F5344CB8AC3E}">
        <p14:creationId xmlns:p14="http://schemas.microsoft.com/office/powerpoint/2010/main" xmlns="" val="7545456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Where the clear cases give out tells you about what can be rationally determined about the meaning of the predicate from the perspective of a particular situation of judging.</a:t>
            </a:r>
          </a:p>
          <a:p>
            <a:pPr marL="457200" indent="-457200">
              <a:buFontTx/>
              <a:buChar char="-"/>
            </a:pPr>
            <a:r>
              <a:rPr lang="en-US" sz="2800" dirty="0" smtClean="0">
                <a:cs typeface="Times New Roman" panose="02020603050405020304" pitchFamily="18" charset="0"/>
              </a:rPr>
              <a:t>A judgment situation, </a:t>
            </a:r>
            <a:r>
              <a:rPr lang="en-US" sz="2800" i="1" dirty="0" smtClean="0">
                <a:cs typeface="Times New Roman" panose="02020603050405020304" pitchFamily="18" charset="0"/>
              </a:rPr>
              <a:t>set out in a precise way, </a:t>
            </a:r>
            <a:r>
              <a:rPr lang="en-US" sz="2800" dirty="0" smtClean="0">
                <a:cs typeface="Times New Roman" panose="02020603050405020304" pitchFamily="18" charset="0"/>
              </a:rPr>
              <a:t>determines boundaries between different sorts of case.</a:t>
            </a:r>
          </a:p>
          <a:p>
            <a:pPr marL="457200" indent="-457200">
              <a:buFontTx/>
              <a:buChar char="-"/>
            </a:pPr>
            <a:r>
              <a:rPr lang="en-US" sz="2800" dirty="0" smtClean="0">
                <a:cs typeface="Times New Roman" panose="02020603050405020304" pitchFamily="18" charset="0"/>
              </a:rPr>
              <a:t>But these do not mark </a:t>
            </a:r>
            <a:r>
              <a:rPr lang="en-US" sz="2800" i="1" dirty="0" smtClean="0">
                <a:cs typeface="Times New Roman" panose="02020603050405020304" pitchFamily="18" charset="0"/>
              </a:rPr>
              <a:t>semantic boundaries</a:t>
            </a:r>
            <a:r>
              <a:rPr lang="en-US" sz="2800" dirty="0" smtClean="0">
                <a:cs typeface="Times New Roman" panose="02020603050405020304" pitchFamily="18" charset="0"/>
              </a:rPr>
              <a:t> in the predicate.</a:t>
            </a:r>
          </a:p>
          <a:p>
            <a:pPr marL="457200" indent="-457200">
              <a:buFontTx/>
              <a:buChar char="-"/>
            </a:pPr>
            <a:r>
              <a:rPr lang="en-US" sz="2800" dirty="0" smtClean="0">
                <a:cs typeface="Times New Roman" panose="02020603050405020304" pitchFamily="18" charset="0"/>
              </a:rPr>
              <a:t>This, btw, is my answer to the question we had earlier about whether the factor-based presentation of the Atlantic’s definition of ‘sandwich’ represented the meaning of ‘sandwich’ (the answer is ‘no’; it only captures their perspective on the meaning).</a:t>
            </a:r>
          </a:p>
        </p:txBody>
      </p:sp>
    </p:spTree>
    <p:extLst>
      <p:ext uri="{BB962C8B-B14F-4D97-AF65-F5344CB8AC3E}">
        <p14:creationId xmlns:p14="http://schemas.microsoft.com/office/powerpoint/2010/main" xmlns="" val="3659676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4031873"/>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a:cs typeface="Times New Roman" panose="02020603050405020304" pitchFamily="18" charset="0"/>
              </a:rPr>
              <a:t>And the idea that the judgment situation, rather than the predicate, draws a boundary is unobjectionable.</a:t>
            </a:r>
          </a:p>
          <a:p>
            <a:pPr marL="457200" indent="-457200">
              <a:buFontTx/>
              <a:buChar char="-"/>
            </a:pPr>
            <a:r>
              <a:rPr lang="en-US" sz="2800" dirty="0" smtClean="0">
                <a:cs typeface="Times New Roman" panose="02020603050405020304" pitchFamily="18" charset="0"/>
              </a:rPr>
              <a:t>As long the grounds for judgment are established in a perspicuous way, then it stands to reason that we can sort cases into those for which a particular judgment is rationally required (the “clear cases”), and those for which no particular judgment is </a:t>
            </a:r>
            <a:r>
              <a:rPr lang="en-US" sz="2800" dirty="0">
                <a:cs typeface="Times New Roman" panose="02020603050405020304" pitchFamily="18" charset="0"/>
              </a:rPr>
              <a:t>rationally required (the </a:t>
            </a:r>
            <a:r>
              <a:rPr lang="en-US" sz="2800" dirty="0" smtClean="0">
                <a:cs typeface="Times New Roman" panose="02020603050405020304" pitchFamily="18" charset="0"/>
              </a:rPr>
              <a:t>“open” ones).</a:t>
            </a:r>
          </a:p>
        </p:txBody>
      </p:sp>
    </p:spTree>
    <p:extLst>
      <p:ext uri="{BB962C8B-B14F-4D97-AF65-F5344CB8AC3E}">
        <p14:creationId xmlns:p14="http://schemas.microsoft.com/office/powerpoint/2010/main" xmlns="" val="41842091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Let’s consider one last objection.</a:t>
                </a:r>
              </a:p>
              <a:p>
                <a:pPr marL="457200" indent="-457200">
                  <a:buFontTx/>
                  <a:buChar char="-"/>
                </a:pPr>
                <a:r>
                  <a:rPr lang="en-US" sz="2800" dirty="0">
                    <a:cs typeface="Times New Roman" panose="02020603050405020304" pitchFamily="18" charset="0"/>
                  </a:rPr>
                  <a:t>S</a:t>
                </a:r>
                <a:r>
                  <a:rPr lang="en-US" sz="2800" dirty="0" smtClean="0">
                    <a:cs typeface="Times New Roman" panose="02020603050405020304" pitchFamily="18" charset="0"/>
                  </a:rPr>
                  <a:t>uppose a judgment situation </a:t>
                </a:r>
                <a14:m>
                  <m:oMath xmlns:m="http://schemas.openxmlformats.org/officeDocument/2006/math">
                    <m:r>
                      <m:rPr>
                        <m:sty m:val="p"/>
                      </m:rPr>
                      <a:rPr lang="en-US" sz="2800" b="0" i="0" dirty="0" smtClean="0">
                        <a:latin typeface="Cambria Math" panose="02040503050406030204" pitchFamily="18" charset="0"/>
                        <a:cs typeface="Times New Roman" panose="02020603050405020304" pitchFamily="18" charset="0"/>
                      </a:rPr>
                      <m:t>Δ</m:t>
                    </m:r>
                  </m:oMath>
                </a14:m>
                <a:r>
                  <a:rPr lang="en-US" sz="2800" dirty="0" smtClean="0">
                    <a:cs typeface="Times New Roman" panose="02020603050405020304" pitchFamily="18" charset="0"/>
                  </a:rPr>
                  <a:t> represents the present grounds for the application of ‘tall’.</a:t>
                </a:r>
              </a:p>
              <a:p>
                <a:pPr marL="457200" indent="-457200">
                  <a:buFontTx/>
                  <a:buChar char="-"/>
                </a:pPr>
                <a14:m>
                  <m:oMath xmlns:m="http://schemas.openxmlformats.org/officeDocument/2006/math">
                    <m:r>
                      <m:rPr>
                        <m:sty m:val="p"/>
                      </m:rPr>
                      <a:rPr lang="en-US" sz="2800" dirty="0">
                        <a:latin typeface="Cambria Math" panose="02040503050406030204" pitchFamily="18" charset="0"/>
                        <a:cs typeface="Times New Roman" panose="02020603050405020304" pitchFamily="18" charset="0"/>
                      </a:rPr>
                      <m:t>Δ</m:t>
                    </m:r>
                  </m:oMath>
                </a14:m>
                <a:r>
                  <a:rPr lang="en-US" sz="2800" dirty="0" smtClean="0">
                    <a:cs typeface="Times New Roman" panose="02020603050405020304" pitchFamily="18" charset="0"/>
                  </a:rPr>
                  <a:t> determines that ‘tall’ must apply to some cases, must not apply to others, and can either apply or not apply to still others.</a:t>
                </a:r>
              </a:p>
              <a:p>
                <a:pPr marL="457200" indent="-457200">
                  <a:buFontTx/>
                  <a:buChar char="-"/>
                </a:pPr>
                <a:r>
                  <a:rPr lang="en-US" sz="2800" dirty="0" smtClean="0">
                    <a:cs typeface="Times New Roman" panose="02020603050405020304" pitchFamily="18" charset="0"/>
                  </a:rPr>
                  <a:t>Granted, an individual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m:t>
                    </m:r>
                  </m:oMath>
                </a14:m>
                <a:r>
                  <a:rPr lang="en-US" sz="2800" dirty="0" smtClean="0">
                    <a:cs typeface="Times New Roman" panose="02020603050405020304" pitchFamily="18" charset="0"/>
                  </a:rPr>
                  <a:t> that falls into this last “open” status does not have that status with respect to the predicate ‘tall’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m:t>
                    </m:r>
                  </m:oMath>
                </a14:m>
                <a:r>
                  <a:rPr lang="en-US" sz="2800" dirty="0" smtClean="0">
                    <a:cs typeface="Times New Roman" panose="02020603050405020304" pitchFamily="18" charset="0"/>
                  </a:rPr>
                  <a:t>’s semantic status is yet to be decided); instead </a:t>
                </a:r>
                <a14:m>
                  <m:oMath xmlns:m="http://schemas.openxmlformats.org/officeDocument/2006/math">
                    <m:r>
                      <a:rPr lang="en-US" sz="2800" i="1" dirty="0">
                        <a:latin typeface="Cambria Math" panose="02040503050406030204" pitchFamily="18" charset="0"/>
                        <a:cs typeface="Times New Roman" panose="02020603050405020304" pitchFamily="18" charset="0"/>
                      </a:rPr>
                      <m:t>𝐴</m:t>
                    </m:r>
                  </m:oMath>
                </a14:m>
                <a:r>
                  <a:rPr lang="en-US" sz="2800" dirty="0" smtClean="0">
                    <a:cs typeface="Times New Roman" panose="02020603050405020304" pitchFamily="18" charset="0"/>
                  </a:rPr>
                  <a:t> has that status with respect to </a:t>
                </a:r>
                <a14:m>
                  <m:oMath xmlns:m="http://schemas.openxmlformats.org/officeDocument/2006/math">
                    <m:r>
                      <m:rPr>
                        <m:sty m:val="p"/>
                      </m:rPr>
                      <a:rPr lang="en-US" sz="2800" b="0" i="0" smtClean="0">
                        <a:latin typeface="Cambria Math" panose="02040503050406030204" pitchFamily="18" charset="0"/>
                        <a:cs typeface="Times New Roman" panose="02020603050405020304" pitchFamily="18" charset="0"/>
                      </a:rPr>
                      <m:t>Δ</m:t>
                    </m:r>
                  </m:oMath>
                </a14:m>
                <a:r>
                  <a:rPr lang="en-US" sz="2800" dirty="0" smtClean="0">
                    <a:cs typeface="Times New Roman" panose="02020603050405020304" pitchFamily="18" charset="0"/>
                  </a:rPr>
                  <a:t>.</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4893647"/>
              </a:xfrm>
              <a:prstGeom prst="rect">
                <a:avLst/>
              </a:prstGeom>
              <a:blipFill>
                <a:blip r:embed="rId3" cstate="print"/>
                <a:stretch>
                  <a:fillRect l="-1494" t="-1619" r="-1375" b="-2615"/>
                </a:stretch>
              </a:blipFill>
            </p:spPr>
            <p:txBody>
              <a:bodyPr/>
              <a:lstStyle/>
              <a:p>
                <a:r>
                  <a:rPr lang="en-US">
                    <a:noFill/>
                  </a:rPr>
                  <a:t> </a:t>
                </a:r>
              </a:p>
            </p:txBody>
          </p:sp>
        </mc:Fallback>
      </mc:AlternateContent>
    </p:spTree>
    <p:extLst>
      <p:ext uri="{BB962C8B-B14F-4D97-AF65-F5344CB8AC3E}">
        <p14:creationId xmlns:p14="http://schemas.microsoft.com/office/powerpoint/2010/main" xmlns="" val="32750631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4462760"/>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Still, it seems that</a:t>
                </a:r>
                <a14:m>
                  <m:oMath xmlns:m="http://schemas.openxmlformats.org/officeDocument/2006/math">
                    <m:r>
                      <a:rPr lang="en-US" sz="2800" b="0" i="0" smtClean="0">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𝐴</m:t>
                    </m:r>
                  </m:oMath>
                </a14:m>
                <a:r>
                  <a:rPr lang="en-US" sz="2800" dirty="0" smtClean="0">
                    <a:cs typeface="Times New Roman" panose="02020603050405020304" pitchFamily="18" charset="0"/>
                  </a:rPr>
                  <a:t> (at the present moment) has the following </a:t>
                </a:r>
                <a:r>
                  <a:rPr lang="en-US" sz="2800" i="1" dirty="0" smtClean="0">
                    <a:cs typeface="Times New Roman" panose="02020603050405020304" pitchFamily="18" charset="0"/>
                  </a:rPr>
                  <a:t>modal</a:t>
                </a:r>
                <a:r>
                  <a:rPr lang="en-US" sz="2800" dirty="0" smtClean="0">
                    <a:cs typeface="Times New Roman" panose="02020603050405020304" pitchFamily="18" charset="0"/>
                  </a:rPr>
                  <a:t> status: </a:t>
                </a:r>
                <a14:m>
                  <m:oMath xmlns:m="http://schemas.openxmlformats.org/officeDocument/2006/math">
                    <m:r>
                      <a:rPr lang="en-US" sz="2800" i="1">
                        <a:latin typeface="Cambria Math" panose="02040503050406030204" pitchFamily="18" charset="0"/>
                        <a:cs typeface="Times New Roman" panose="02020603050405020304" pitchFamily="18" charset="0"/>
                      </a:rPr>
                      <m:t>𝐴</m:t>
                    </m:r>
                  </m:oMath>
                </a14:m>
                <a:r>
                  <a:rPr lang="en-US" sz="2800" dirty="0" smtClean="0">
                    <a:cs typeface="Times New Roman" panose="02020603050405020304" pitchFamily="18" charset="0"/>
                  </a:rPr>
                  <a:t> could </a:t>
                </a:r>
                <a:r>
                  <a:rPr lang="en-US" sz="2800" i="1" dirty="0" smtClean="0">
                    <a:cs typeface="Times New Roman" panose="02020603050405020304" pitchFamily="18" charset="0"/>
                  </a:rPr>
                  <a:t>turn out</a:t>
                </a:r>
                <a:r>
                  <a:rPr lang="en-US" sz="2800" dirty="0" smtClean="0">
                    <a:cs typeface="Times New Roman" panose="02020603050405020304" pitchFamily="18" charset="0"/>
                  </a:rPr>
                  <a:t> to be tall, but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𝐴</m:t>
                    </m:r>
                  </m:oMath>
                </a14:m>
                <a:r>
                  <a:rPr lang="en-US" sz="2800" dirty="0" smtClean="0">
                    <a:cs typeface="Times New Roman" panose="02020603050405020304" pitchFamily="18" charset="0"/>
                  </a:rPr>
                  <a:t> could also turn out </a:t>
                </a:r>
                <a:r>
                  <a:rPr lang="en-US" sz="2800" i="1" dirty="0" smtClean="0">
                    <a:cs typeface="Times New Roman" panose="02020603050405020304" pitchFamily="18" charset="0"/>
                  </a:rPr>
                  <a:t>not</a:t>
                </a:r>
                <a:r>
                  <a:rPr lang="en-US" sz="2800" dirty="0" smtClean="0">
                    <a:cs typeface="Times New Roman" panose="02020603050405020304" pitchFamily="18" charset="0"/>
                  </a:rPr>
                  <a:t> to be tall.</a:t>
                </a:r>
              </a:p>
              <a:p>
                <a:pPr marL="457200" indent="-457200">
                  <a:buFontTx/>
                  <a:buChar char="-"/>
                </a:pPr>
                <a:r>
                  <a:rPr lang="en-US" sz="2800" dirty="0" smtClean="0">
                    <a:cs typeface="Times New Roman" panose="02020603050405020304" pitchFamily="18" charset="0"/>
                  </a:rPr>
                  <a:t>But now consider the case of a seven-footer,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𝐵</m:t>
                    </m:r>
                  </m:oMath>
                </a14:m>
                <a:r>
                  <a:rPr lang="en-US" sz="2800" dirty="0" smtClean="0">
                    <a:cs typeface="Times New Roman" panose="02020603050405020304" pitchFamily="18" charset="0"/>
                  </a:rPr>
                  <a:t>; it seems that, by contrast, </a:t>
                </a:r>
                <a14:m>
                  <m:oMath xmlns:m="http://schemas.openxmlformats.org/officeDocument/2006/math">
                    <m:r>
                      <a:rPr lang="en-US" sz="2800" i="1">
                        <a:latin typeface="Cambria Math" panose="02040503050406030204" pitchFamily="18" charset="0"/>
                        <a:cs typeface="Times New Roman" panose="02020603050405020304" pitchFamily="18" charset="0"/>
                      </a:rPr>
                      <m:t>𝐵</m:t>
                    </m:r>
                  </m:oMath>
                </a14:m>
                <a:r>
                  <a:rPr lang="en-US" sz="2800" dirty="0" smtClean="0">
                    <a:cs typeface="Times New Roman" panose="02020603050405020304" pitchFamily="18" charset="0"/>
                  </a:rPr>
                  <a:t> </a:t>
                </a:r>
                <a:r>
                  <a:rPr lang="en-US" sz="2800" i="1" dirty="0" smtClean="0">
                    <a:cs typeface="Times New Roman" panose="02020603050405020304" pitchFamily="18" charset="0"/>
                  </a:rPr>
                  <a:t>must </a:t>
                </a:r>
                <a:r>
                  <a:rPr lang="en-US" sz="2800" dirty="0" smtClean="0">
                    <a:cs typeface="Times New Roman" panose="02020603050405020304" pitchFamily="18" charset="0"/>
                  </a:rPr>
                  <a:t> be tall, and could not turn out not to be tall.</a:t>
                </a:r>
              </a:p>
              <a:p>
                <a:pPr marL="457200" indent="-457200">
                  <a:buFontTx/>
                  <a:buChar char="-"/>
                </a:pPr>
                <a:r>
                  <a:rPr lang="en-US" sz="2800" dirty="0" smtClean="0">
                    <a:cs typeface="Times New Roman" panose="02020603050405020304" pitchFamily="18" charset="0"/>
                  </a:rPr>
                  <a:t>Doesn’t this account draw an </a:t>
                </a:r>
                <a:r>
                  <a:rPr lang="en-US" sz="2800" dirty="0">
                    <a:cs typeface="Times New Roman" panose="02020603050405020304" pitchFamily="18" charset="0"/>
                  </a:rPr>
                  <a:t>objectionable boundary, set at some precise height, between those </a:t>
                </a:r>
                <a:r>
                  <a:rPr lang="en-US" sz="2800" dirty="0" smtClean="0">
                    <a:cs typeface="Times New Roman" panose="02020603050405020304" pitchFamily="18" charset="0"/>
                  </a:rPr>
                  <a:t>individuals </a:t>
                </a:r>
                <a:r>
                  <a:rPr lang="en-US" sz="2800" dirty="0">
                    <a:cs typeface="Times New Roman" panose="02020603050405020304" pitchFamily="18" charset="0"/>
                  </a:rPr>
                  <a:t>that </a:t>
                </a:r>
                <a:r>
                  <a:rPr lang="en-US" sz="2800" i="1" dirty="0">
                    <a:cs typeface="Times New Roman" panose="02020603050405020304" pitchFamily="18" charset="0"/>
                  </a:rPr>
                  <a:t>must</a:t>
                </a:r>
                <a:r>
                  <a:rPr lang="en-US" sz="2800" dirty="0">
                    <a:cs typeface="Times New Roman" panose="02020603050405020304" pitchFamily="18" charset="0"/>
                  </a:rPr>
                  <a:t> be tall and those that </a:t>
                </a:r>
                <a:r>
                  <a:rPr lang="en-US" sz="2800" i="1" dirty="0">
                    <a:cs typeface="Times New Roman" panose="02020603050405020304" pitchFamily="18" charset="0"/>
                  </a:rPr>
                  <a:t>could </a:t>
                </a:r>
                <a:r>
                  <a:rPr lang="en-US" sz="2800" i="1" dirty="0" smtClean="0">
                    <a:cs typeface="Times New Roman" panose="02020603050405020304" pitchFamily="18" charset="0"/>
                  </a:rPr>
                  <a:t>still turn out </a:t>
                </a:r>
                <a:r>
                  <a:rPr lang="en-US" sz="2800" dirty="0" smtClean="0">
                    <a:cs typeface="Times New Roman" panose="02020603050405020304" pitchFamily="18" charset="0"/>
                  </a:rPr>
                  <a:t>not to be?</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4462760"/>
              </a:xfrm>
              <a:prstGeom prst="rect">
                <a:avLst/>
              </a:prstGeom>
              <a:blipFill>
                <a:blip r:embed="rId3" cstate="print"/>
                <a:stretch>
                  <a:fillRect l="-1494" t="-1776" r="-1853" b="-3005"/>
                </a:stretch>
              </a:blipFill>
            </p:spPr>
            <p:txBody>
              <a:bodyPr/>
              <a:lstStyle/>
              <a:p>
                <a:r>
                  <a:rPr lang="en-US">
                    <a:noFill/>
                  </a:rPr>
                  <a:t> </a:t>
                </a:r>
              </a:p>
            </p:txBody>
          </p:sp>
        </mc:Fallback>
      </mc:AlternateContent>
    </p:spTree>
    <p:extLst>
      <p:ext uri="{BB962C8B-B14F-4D97-AF65-F5344CB8AC3E}">
        <p14:creationId xmlns:p14="http://schemas.microsoft.com/office/powerpoint/2010/main" xmlns="" val="25276115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4893647"/>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Still, it seems that</a:t>
                </a:r>
                <a14:m>
                  <m:oMath xmlns:m="http://schemas.openxmlformats.org/officeDocument/2006/math">
                    <m:r>
                      <a:rPr lang="en-US" sz="2800" b="0" i="0" smtClean="0">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𝐴</m:t>
                    </m:r>
                  </m:oMath>
                </a14:m>
                <a:r>
                  <a:rPr lang="en-US" sz="2800" dirty="0" smtClean="0">
                    <a:cs typeface="Times New Roman" panose="02020603050405020304" pitchFamily="18" charset="0"/>
                  </a:rPr>
                  <a:t> (at the present moment) has the following </a:t>
                </a:r>
                <a:r>
                  <a:rPr lang="en-US" sz="2800" i="1" dirty="0" smtClean="0">
                    <a:cs typeface="Times New Roman" panose="02020603050405020304" pitchFamily="18" charset="0"/>
                  </a:rPr>
                  <a:t>modal</a:t>
                </a:r>
                <a:r>
                  <a:rPr lang="en-US" sz="2800" dirty="0" smtClean="0">
                    <a:cs typeface="Times New Roman" panose="02020603050405020304" pitchFamily="18" charset="0"/>
                  </a:rPr>
                  <a:t> status: </a:t>
                </a:r>
                <a14:m>
                  <m:oMath xmlns:m="http://schemas.openxmlformats.org/officeDocument/2006/math">
                    <m:r>
                      <a:rPr lang="en-US" sz="2800" i="1">
                        <a:latin typeface="Cambria Math" panose="02040503050406030204" pitchFamily="18" charset="0"/>
                        <a:cs typeface="Times New Roman" panose="02020603050405020304" pitchFamily="18" charset="0"/>
                      </a:rPr>
                      <m:t>𝐴</m:t>
                    </m:r>
                  </m:oMath>
                </a14:m>
                <a:r>
                  <a:rPr lang="en-US" sz="2800" dirty="0" smtClean="0">
                    <a:cs typeface="Times New Roman" panose="02020603050405020304" pitchFamily="18" charset="0"/>
                  </a:rPr>
                  <a:t> could </a:t>
                </a:r>
                <a:r>
                  <a:rPr lang="en-US" sz="2800" i="1" dirty="0" smtClean="0">
                    <a:cs typeface="Times New Roman" panose="02020603050405020304" pitchFamily="18" charset="0"/>
                  </a:rPr>
                  <a:t>turn out</a:t>
                </a:r>
                <a:r>
                  <a:rPr lang="en-US" sz="2800" dirty="0" smtClean="0">
                    <a:cs typeface="Times New Roman" panose="02020603050405020304" pitchFamily="18" charset="0"/>
                  </a:rPr>
                  <a:t> to be tall, but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𝐴</m:t>
                    </m:r>
                  </m:oMath>
                </a14:m>
                <a:r>
                  <a:rPr lang="en-US" sz="2800" dirty="0" smtClean="0">
                    <a:cs typeface="Times New Roman" panose="02020603050405020304" pitchFamily="18" charset="0"/>
                  </a:rPr>
                  <a:t> could also turn out </a:t>
                </a:r>
                <a:r>
                  <a:rPr lang="en-US" sz="2800" i="1" dirty="0" smtClean="0">
                    <a:cs typeface="Times New Roman" panose="02020603050405020304" pitchFamily="18" charset="0"/>
                  </a:rPr>
                  <a:t>not</a:t>
                </a:r>
                <a:r>
                  <a:rPr lang="en-US" sz="2800" dirty="0" smtClean="0">
                    <a:cs typeface="Times New Roman" panose="02020603050405020304" pitchFamily="18" charset="0"/>
                  </a:rPr>
                  <a:t> to be tall.</a:t>
                </a:r>
              </a:p>
              <a:p>
                <a:pPr marL="457200" indent="-457200">
                  <a:buFontTx/>
                  <a:buChar char="-"/>
                </a:pPr>
                <a:r>
                  <a:rPr lang="en-US" sz="2800" dirty="0" smtClean="0">
                    <a:cs typeface="Times New Roman" panose="02020603050405020304" pitchFamily="18" charset="0"/>
                  </a:rPr>
                  <a:t>But now consider the case of a seven-footer,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𝐵</m:t>
                    </m:r>
                  </m:oMath>
                </a14:m>
                <a:r>
                  <a:rPr lang="en-US" sz="2800" dirty="0" smtClean="0">
                    <a:cs typeface="Times New Roman" panose="02020603050405020304" pitchFamily="18" charset="0"/>
                  </a:rPr>
                  <a:t>; it seems that, by contrast, </a:t>
                </a:r>
                <a14:m>
                  <m:oMath xmlns:m="http://schemas.openxmlformats.org/officeDocument/2006/math">
                    <m:r>
                      <a:rPr lang="en-US" sz="2800" i="1">
                        <a:latin typeface="Cambria Math" panose="02040503050406030204" pitchFamily="18" charset="0"/>
                        <a:cs typeface="Times New Roman" panose="02020603050405020304" pitchFamily="18" charset="0"/>
                      </a:rPr>
                      <m:t>𝐵</m:t>
                    </m:r>
                  </m:oMath>
                </a14:m>
                <a:r>
                  <a:rPr lang="en-US" sz="2800" dirty="0" smtClean="0">
                    <a:cs typeface="Times New Roman" panose="02020603050405020304" pitchFamily="18" charset="0"/>
                  </a:rPr>
                  <a:t> </a:t>
                </a:r>
                <a:r>
                  <a:rPr lang="en-US" sz="2800" i="1" dirty="0" smtClean="0">
                    <a:cs typeface="Times New Roman" panose="02020603050405020304" pitchFamily="18" charset="0"/>
                  </a:rPr>
                  <a:t>must </a:t>
                </a:r>
                <a:r>
                  <a:rPr lang="en-US" sz="2800" dirty="0" smtClean="0">
                    <a:cs typeface="Times New Roman" panose="02020603050405020304" pitchFamily="18" charset="0"/>
                  </a:rPr>
                  <a:t> be tall, and could not turn out not to be tall.</a:t>
                </a:r>
              </a:p>
              <a:p>
                <a:pPr marL="457200" indent="-457200">
                  <a:buFontTx/>
                  <a:buChar char="-"/>
                </a:pPr>
                <a:r>
                  <a:rPr lang="en-US" sz="2800" dirty="0" smtClean="0">
                    <a:cs typeface="Times New Roman" panose="02020603050405020304" pitchFamily="18" charset="0"/>
                  </a:rPr>
                  <a:t>Doesn’t this account draw an </a:t>
                </a:r>
                <a:r>
                  <a:rPr lang="en-US" sz="2800" dirty="0">
                    <a:cs typeface="Times New Roman" panose="02020603050405020304" pitchFamily="18" charset="0"/>
                  </a:rPr>
                  <a:t>objectionable boundary, set at some precise height, between those </a:t>
                </a:r>
                <a:r>
                  <a:rPr lang="en-US" sz="2800" dirty="0" smtClean="0">
                    <a:cs typeface="Times New Roman" panose="02020603050405020304" pitchFamily="18" charset="0"/>
                  </a:rPr>
                  <a:t>individuals </a:t>
                </a:r>
                <a:r>
                  <a:rPr lang="en-US" sz="2800" dirty="0">
                    <a:cs typeface="Times New Roman" panose="02020603050405020304" pitchFamily="18" charset="0"/>
                  </a:rPr>
                  <a:t>that </a:t>
                </a:r>
                <a:r>
                  <a:rPr lang="en-US" sz="2800" i="1" dirty="0">
                    <a:cs typeface="Times New Roman" panose="02020603050405020304" pitchFamily="18" charset="0"/>
                  </a:rPr>
                  <a:t>must</a:t>
                </a:r>
                <a:r>
                  <a:rPr lang="en-US" sz="2800" dirty="0">
                    <a:cs typeface="Times New Roman" panose="02020603050405020304" pitchFamily="18" charset="0"/>
                  </a:rPr>
                  <a:t> be tall and those that </a:t>
                </a:r>
                <a:r>
                  <a:rPr lang="en-US" sz="2800" i="1" dirty="0" smtClean="0">
                    <a:cs typeface="Times New Roman" panose="02020603050405020304" pitchFamily="18" charset="0"/>
                  </a:rPr>
                  <a:t>could still </a:t>
                </a:r>
                <a:r>
                  <a:rPr lang="en-US" sz="2800" i="1" dirty="0">
                    <a:cs typeface="Times New Roman" panose="02020603050405020304" pitchFamily="18" charset="0"/>
                  </a:rPr>
                  <a:t>turn </a:t>
                </a:r>
                <a:r>
                  <a:rPr lang="en-US" sz="2800" i="1" dirty="0" smtClean="0">
                    <a:cs typeface="Times New Roman" panose="02020603050405020304" pitchFamily="18" charset="0"/>
                  </a:rPr>
                  <a:t>out </a:t>
                </a:r>
                <a:r>
                  <a:rPr lang="en-US" sz="2800" dirty="0" smtClean="0">
                    <a:cs typeface="Times New Roman" panose="02020603050405020304" pitchFamily="18" charset="0"/>
                  </a:rPr>
                  <a:t>not to be?</a:t>
                </a:r>
              </a:p>
              <a:p>
                <a:pPr marL="457200" indent="-457200">
                  <a:buFontTx/>
                  <a:buChar char="-"/>
                </a:pPr>
                <a:r>
                  <a:rPr lang="en-US" sz="2800" dirty="0">
                    <a:cs typeface="Times New Roman" panose="02020603050405020304" pitchFamily="18" charset="0"/>
                  </a:rPr>
                  <a:t>Fortunately, the answer is no</a:t>
                </a:r>
                <a:r>
                  <a:rPr lang="en-US" sz="2800" dirty="0" smtClean="0">
                    <a:cs typeface="Times New Roman" panose="02020603050405020304" pitchFamily="18" charset="0"/>
                  </a:rPr>
                  <a:t>.</a:t>
                </a:r>
                <a:endParaRPr lang="en-US" sz="2800" dirty="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4893647"/>
              </a:xfrm>
              <a:prstGeom prst="rect">
                <a:avLst/>
              </a:prstGeom>
              <a:blipFill>
                <a:blip r:embed="rId3" cstate="print"/>
                <a:stretch>
                  <a:fillRect l="-1494" t="-1619" r="-1853" b="-2615"/>
                </a:stretch>
              </a:blipFill>
            </p:spPr>
            <p:txBody>
              <a:bodyPr/>
              <a:lstStyle/>
              <a:p>
                <a:r>
                  <a:rPr lang="en-US">
                    <a:noFill/>
                  </a:rPr>
                  <a:t> </a:t>
                </a:r>
              </a:p>
            </p:txBody>
          </p:sp>
        </mc:Fallback>
      </mc:AlternateContent>
    </p:spTree>
    <p:extLst>
      <p:ext uri="{BB962C8B-B14F-4D97-AF65-F5344CB8AC3E}">
        <p14:creationId xmlns:p14="http://schemas.microsoft.com/office/powerpoint/2010/main" xmlns="" val="33304851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196052" cy="2739211"/>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Even though it is a clear case from the present perspective, even the seven-footer could turn out not to be tall!</a:t>
            </a:r>
          </a:p>
          <a:p>
            <a:pPr marL="457200" indent="-457200">
              <a:buFontTx/>
              <a:buChar char="-"/>
            </a:pPr>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All cases have the same modal status as our open case A.</a:t>
            </a:r>
          </a:p>
        </p:txBody>
      </p:sp>
    </p:spTree>
    <p:extLst>
      <p:ext uri="{BB962C8B-B14F-4D97-AF65-F5344CB8AC3E}">
        <p14:creationId xmlns:p14="http://schemas.microsoft.com/office/powerpoint/2010/main" xmlns="" val="26981157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510684" cy="5324535"/>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Consider the case of a man with only one normal-sized hair left on his head. A clear case of ‘bald’. Could he turn out not to be bald?’</a:t>
            </a:r>
          </a:p>
          <a:p>
            <a:pPr marL="457200" indent="-457200">
              <a:buFontTx/>
              <a:buChar char="-"/>
            </a:pPr>
            <a:r>
              <a:rPr lang="en-US" sz="2800" dirty="0" smtClean="0">
                <a:cs typeface="Times New Roman" panose="02020603050405020304" pitchFamily="18" charset="0"/>
              </a:rPr>
              <a:t>Well, yes. As it happens, there are semanticists who propose this as his </a:t>
            </a:r>
            <a:r>
              <a:rPr lang="en-US" sz="2800" i="1" dirty="0" smtClean="0">
                <a:cs typeface="Times New Roman" panose="02020603050405020304" pitchFamily="18" charset="0"/>
              </a:rPr>
              <a:t>present</a:t>
            </a:r>
            <a:r>
              <a:rPr lang="en-US" sz="2800" dirty="0" smtClean="0">
                <a:cs typeface="Times New Roman" panose="02020603050405020304" pitchFamily="18" charset="0"/>
              </a:rPr>
              <a:t> status, considering having no hair to be the proper criterion of baldness (Burnett 2012).</a:t>
            </a:r>
          </a:p>
          <a:p>
            <a:pPr marL="457200" indent="-457200">
              <a:buFontTx/>
              <a:buChar char="-"/>
            </a:pPr>
            <a:r>
              <a:rPr lang="en-US" sz="2800" dirty="0" smtClean="0">
                <a:cs typeface="Times New Roman" panose="02020603050405020304" pitchFamily="18" charset="0"/>
              </a:rPr>
              <a:t>If this seems implausible, compare it to the claims that there are no concrete examples of circles or straight lines; they only exist in the abstract realm of plane geometry.</a:t>
            </a:r>
          </a:p>
          <a:p>
            <a:pPr marL="457200" indent="-457200">
              <a:buFontTx/>
              <a:buChar char="-"/>
            </a:pPr>
            <a:r>
              <a:rPr lang="en-US" sz="2800" dirty="0" smtClean="0">
                <a:cs typeface="Times New Roman" panose="02020603050405020304" pitchFamily="18" charset="0"/>
              </a:rPr>
              <a:t>It seems a category </a:t>
            </a:r>
            <a:r>
              <a:rPr lang="en-US" sz="2800" i="1" dirty="0" smtClean="0">
                <a:cs typeface="Times New Roman" panose="02020603050405020304" pitchFamily="18" charset="0"/>
              </a:rPr>
              <a:t>may</a:t>
            </a:r>
            <a:r>
              <a:rPr lang="en-US" sz="2800" dirty="0" smtClean="0">
                <a:cs typeface="Times New Roman" panose="02020603050405020304" pitchFamily="18" charset="0"/>
              </a:rPr>
              <a:t> end up so refined as to fail to apply to </a:t>
            </a:r>
            <a:r>
              <a:rPr lang="en-US" sz="2800" i="1" dirty="0" smtClean="0">
                <a:cs typeface="Times New Roman" panose="02020603050405020304" pitchFamily="18" charset="0"/>
              </a:rPr>
              <a:t>any</a:t>
            </a:r>
            <a:r>
              <a:rPr lang="en-US" sz="2800" dirty="0" smtClean="0">
                <a:cs typeface="Times New Roman" panose="02020603050405020304" pitchFamily="18" charset="0"/>
              </a:rPr>
              <a:t> concrete cases.</a:t>
            </a:r>
          </a:p>
        </p:txBody>
      </p:sp>
    </p:spTree>
    <p:extLst>
      <p:ext uri="{BB962C8B-B14F-4D97-AF65-F5344CB8AC3E}">
        <p14:creationId xmlns:p14="http://schemas.microsoft.com/office/powerpoint/2010/main" xmlns="" val="12546580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510684" cy="4893647"/>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It is clear, anyway, that even previously settled cases are not unassailable.</a:t>
            </a:r>
          </a:p>
          <a:p>
            <a:pPr marL="457200" indent="-457200">
              <a:buFontTx/>
              <a:buChar char="-"/>
            </a:pPr>
            <a:r>
              <a:rPr lang="en-US" sz="2800" dirty="0" smtClean="0">
                <a:cs typeface="Times New Roman" panose="02020603050405020304" pitchFamily="18" charset="0"/>
              </a:rPr>
              <a:t>Even a clear case is judged from the perspective of a judgment situation that is </a:t>
            </a:r>
            <a:r>
              <a:rPr lang="en-US" sz="2800" i="1" dirty="0" smtClean="0">
                <a:cs typeface="Times New Roman" panose="02020603050405020304" pitchFamily="18" charset="0"/>
              </a:rPr>
              <a:t>provisional</a:t>
            </a:r>
            <a:r>
              <a:rPr lang="en-US" sz="2800" dirty="0" smtClean="0">
                <a:cs typeface="Times New Roman" panose="02020603050405020304" pitchFamily="18" charset="0"/>
              </a:rPr>
              <a:t>.</a:t>
            </a:r>
          </a:p>
          <a:p>
            <a:pPr marL="457200" indent="-457200">
              <a:buFontTx/>
              <a:buChar char="-"/>
            </a:pPr>
            <a:r>
              <a:rPr lang="en-US" sz="2800" dirty="0" smtClean="0">
                <a:cs typeface="Times New Roman" panose="02020603050405020304" pitchFamily="18" charset="0"/>
              </a:rPr>
              <a:t>Any judgment situation could be expanded in the future so as to overturn a previous decision.</a:t>
            </a:r>
          </a:p>
          <a:p>
            <a:pPr marL="457200" indent="-457200">
              <a:buFontTx/>
              <a:buChar char="-"/>
            </a:pPr>
            <a:r>
              <a:rPr lang="en-US" sz="2800" dirty="0">
                <a:cs typeface="Times New Roman" panose="02020603050405020304" pitchFamily="18" charset="0"/>
              </a:rPr>
              <a:t>A case in point is Pluto, a once settled case of a planet that was latterly determined not to be one.</a:t>
            </a:r>
          </a:p>
          <a:p>
            <a:pPr marL="457200" indent="-457200">
              <a:buFontTx/>
              <a:buChar char="-"/>
            </a:pPr>
            <a:endParaRPr lang="en-US" sz="2800" dirty="0" smtClean="0">
              <a:cs typeface="Times New Roman" panose="02020603050405020304" pitchFamily="18" charset="0"/>
            </a:endParaRPr>
          </a:p>
        </p:txBody>
      </p:sp>
    </p:spTree>
    <p:extLst>
      <p:ext uri="{BB962C8B-B14F-4D97-AF65-F5344CB8AC3E}">
        <p14:creationId xmlns:p14="http://schemas.microsoft.com/office/powerpoint/2010/main" xmlns="" val="4984556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510684" cy="4031873"/>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As mentioned earlier, the judgment situation for ‘planet’, which had classified Pluto as a clear case, was later expanded to include </a:t>
            </a:r>
            <a:r>
              <a:rPr lang="en-US" sz="2800" i="1" dirty="0" smtClean="0">
                <a:cs typeface="Times New Roman" panose="02020603050405020304" pitchFamily="18" charset="0"/>
              </a:rPr>
              <a:t>not clearing its orbit</a:t>
            </a:r>
            <a:r>
              <a:rPr lang="en-US" sz="2800" dirty="0" smtClean="0">
                <a:cs typeface="Times New Roman" panose="02020603050405020304" pitchFamily="18" charset="0"/>
              </a:rPr>
              <a:t> as a negative factor.</a:t>
            </a:r>
          </a:p>
          <a:p>
            <a:pPr marL="457200" indent="-457200">
              <a:buFontTx/>
              <a:buChar char="-"/>
            </a:pPr>
            <a:r>
              <a:rPr lang="en-US" sz="2800" dirty="0" smtClean="0">
                <a:cs typeface="Times New Roman" panose="02020603050405020304" pitchFamily="18" charset="0"/>
              </a:rPr>
              <a:t>Moreover, </a:t>
            </a:r>
            <a:r>
              <a:rPr lang="en-US" sz="2800" i="1" dirty="0" smtClean="0">
                <a:cs typeface="Times New Roman" panose="02020603050405020304" pitchFamily="18" charset="0"/>
              </a:rPr>
              <a:t>not clearing its orbit</a:t>
            </a:r>
            <a:r>
              <a:rPr lang="en-US" sz="2800" dirty="0" smtClean="0">
                <a:cs typeface="Times New Roman" panose="02020603050405020304" pitchFamily="18" charset="0"/>
              </a:rPr>
              <a:t> was stipulated to be stronger than the strongest factor </a:t>
            </a:r>
            <a:r>
              <a:rPr lang="en-US" sz="2800" i="1" dirty="0" smtClean="0">
                <a:cs typeface="Times New Roman" panose="02020603050405020304" pitchFamily="18" charset="0"/>
              </a:rPr>
              <a:t>in </a:t>
            </a:r>
            <a:r>
              <a:rPr lang="en-US" sz="2800" i="1" dirty="0" err="1" smtClean="0">
                <a:cs typeface="Times New Roman" panose="02020603050405020304" pitchFamily="18" charset="0"/>
              </a:rPr>
              <a:t>favour</a:t>
            </a:r>
            <a:r>
              <a:rPr lang="en-US" sz="2800" i="1" dirty="0" smtClean="0">
                <a:cs typeface="Times New Roman" panose="02020603050405020304" pitchFamily="18" charset="0"/>
              </a:rPr>
              <a:t> </a:t>
            </a:r>
            <a:r>
              <a:rPr lang="en-US" sz="2800" dirty="0" smtClean="0">
                <a:cs typeface="Times New Roman" panose="02020603050405020304" pitchFamily="18" charset="0"/>
              </a:rPr>
              <a:t>of Pluto being a planet </a:t>
            </a:r>
            <a:r>
              <a:rPr lang="en-US" sz="2800" dirty="0">
                <a:cs typeface="Times New Roman" panose="02020603050405020304" pitchFamily="18" charset="0"/>
              </a:rPr>
              <a:t>(</a:t>
            </a:r>
            <a:r>
              <a:rPr lang="en-US" sz="2800" dirty="0" smtClean="0">
                <a:cs typeface="Times New Roman" panose="02020603050405020304" pitchFamily="18" charset="0"/>
              </a:rPr>
              <a:t>namely, that it orbits the sun and has sufficient mass to assume a nearly round shape).</a:t>
            </a:r>
          </a:p>
        </p:txBody>
      </p:sp>
    </p:spTree>
    <p:extLst>
      <p:ext uri="{BB962C8B-B14F-4D97-AF65-F5344CB8AC3E}">
        <p14:creationId xmlns:p14="http://schemas.microsoft.com/office/powerpoint/2010/main" xmlns="" val="249492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196052" cy="5324535"/>
              </a:xfrm>
              <a:prstGeom prst="rect">
                <a:avLst/>
              </a:prstGeom>
              <a:noFill/>
            </p:spPr>
            <p:txBody>
              <a:bodyPr wrap="square" rtlCol="0">
                <a:spAutoFit/>
              </a:bodyPr>
              <a:lstStyle/>
              <a:p>
                <a:r>
                  <a:rPr lang="en-US" sz="3200" dirty="0" smtClean="0">
                    <a:cs typeface="Times New Roman" panose="02020603050405020304" pitchFamily="18" charset="0"/>
                  </a:rPr>
                  <a:t>Analysis by default</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But suppose further that the analogy between biscuits and slices of bread is more compelling than the </a:t>
                </a:r>
                <a:r>
                  <a:rPr lang="en-US" sz="2800" dirty="0" err="1" smtClean="0">
                    <a:cs typeface="Times New Roman" panose="02020603050405020304" pitchFamily="18" charset="0"/>
                  </a:rPr>
                  <a:t>disanalogy</a:t>
                </a:r>
                <a:r>
                  <a:rPr lang="en-US" sz="2800" dirty="0" smtClean="0">
                    <a:cs typeface="Times New Roman" panose="02020603050405020304" pitchFamily="18" charset="0"/>
                  </a:rPr>
                  <a:t>, and hence being sandwiched between biscuits is a </a:t>
                </a:r>
                <a:r>
                  <a:rPr lang="en-US" sz="2800" i="1" dirty="0" smtClean="0">
                    <a:cs typeface="Times New Roman" panose="02020603050405020304" pitchFamily="18" charset="0"/>
                  </a:rPr>
                  <a:t>stronger</a:t>
                </a:r>
                <a:r>
                  <a:rPr lang="en-US" sz="2800" dirty="0" smtClean="0">
                    <a:cs typeface="Times New Roman" panose="02020603050405020304" pitchFamily="18" charset="0"/>
                  </a:rPr>
                  <a:t> reason in </a:t>
                </a:r>
                <a:r>
                  <a:rPr lang="en-US" sz="2800" dirty="0" err="1" smtClean="0">
                    <a:cs typeface="Times New Roman" panose="02020603050405020304" pitchFamily="18" charset="0"/>
                  </a:rPr>
                  <a:t>favour</a:t>
                </a:r>
                <a:r>
                  <a:rPr lang="en-US" sz="2800" dirty="0" smtClean="0">
                    <a:cs typeface="Times New Roman" panose="02020603050405020304" pitchFamily="18" charset="0"/>
                  </a:rPr>
                  <a:t> of applying ‘sandwich’ than not being sandwiched between bread is a reason against.</a:t>
                </a:r>
              </a:p>
              <a:p>
                <a:pPr marL="457200" indent="-457200">
                  <a:buFontTx/>
                  <a:buChar char="-"/>
                </a:pPr>
                <a:r>
                  <a:rPr lang="en-US" sz="2800" dirty="0" smtClean="0">
                    <a:cs typeface="Times New Roman" panose="02020603050405020304" pitchFamily="18" charset="0"/>
                  </a:rPr>
                  <a:t>This fact is represented as the following </a:t>
                </a:r>
                <a:r>
                  <a:rPr lang="en-US" sz="2800" i="1" dirty="0" smtClean="0">
                    <a:cs typeface="Times New Roman" panose="02020603050405020304" pitchFamily="18" charset="0"/>
                  </a:rPr>
                  <a:t>value default</a:t>
                </a:r>
                <a:r>
                  <a:rPr lang="en-US" sz="2800" dirty="0" smtClean="0">
                    <a:cs typeface="Times New Roman" panose="02020603050405020304" pitchFamily="18" charset="0"/>
                  </a:rPr>
                  <a:t>:</a:t>
                </a:r>
              </a:p>
              <a:p>
                <a:pPr marL="457200" indent="-457200">
                  <a:buFontTx/>
                  <a:buChar char="-"/>
                </a:pPr>
                <a:endParaRPr lang="en-US" sz="2800" dirty="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𝑟</m:t>
                          </m:r>
                        </m:e>
                        <m:sub>
                          <m:r>
                            <a:rPr lang="en-US" sz="2800" b="0" i="1" smtClean="0">
                              <a:latin typeface="Cambria Math" panose="02040503050406030204" pitchFamily="18" charset="0"/>
                              <a:cs typeface="Times New Roman" panose="02020603050405020304" pitchFamily="18" charset="0"/>
                            </a:rPr>
                            <m:t>2</m:t>
                          </m:r>
                        </m:sub>
                      </m:sSub>
                    </m:oMath>
                  </m:oMathPara>
                </a14:m>
                <a:endParaRPr lang="en-US" sz="2800" dirty="0" smtClean="0">
                  <a:cs typeface="Times New Roman" panose="02020603050405020304" pitchFamily="18" charset="0"/>
                </a:endParaRPr>
              </a:p>
              <a:p>
                <a:endParaRPr lang="en-US" sz="2800" dirty="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Is this value justified by </a:t>
                </a:r>
                <a:r>
                  <a:rPr lang="en-US" sz="2800" dirty="0">
                    <a:cs typeface="Times New Roman" panose="02020603050405020304" pitchFamily="18" charset="0"/>
                  </a:rPr>
                  <a:t>specificity</a:t>
                </a:r>
                <a:r>
                  <a:rPr lang="en-US" sz="2800" dirty="0" smtClean="0">
                    <a:cs typeface="Times New Roman" panose="02020603050405020304" pitchFamily="18" charset="0"/>
                  </a:rPr>
                  <a:t>?</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196052" cy="5324535"/>
              </a:xfrm>
              <a:prstGeom prst="rect">
                <a:avLst/>
              </a:prstGeom>
              <a:blipFill>
                <a:blip r:embed="rId2" cstate="print"/>
                <a:stretch>
                  <a:fillRect l="-1494" t="-1489" r="-1195" b="-2405"/>
                </a:stretch>
              </a:blipFill>
            </p:spPr>
            <p:txBody>
              <a:bodyPr/>
              <a:lstStyle/>
              <a:p>
                <a:r>
                  <a:rPr lang="en-US">
                    <a:noFill/>
                  </a:rPr>
                  <a:t> </a:t>
                </a:r>
              </a:p>
            </p:txBody>
          </p:sp>
        </mc:Fallback>
      </mc:AlternateContent>
    </p:spTree>
    <p:extLst>
      <p:ext uri="{BB962C8B-B14F-4D97-AF65-F5344CB8AC3E}">
        <p14:creationId xmlns:p14="http://schemas.microsoft.com/office/powerpoint/2010/main" xmlns="" val="27268504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510684" cy="4893647"/>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The Solar System is like a big </a:t>
            </a:r>
            <a:r>
              <a:rPr lang="en-US" sz="2800" dirty="0" err="1" smtClean="0">
                <a:cs typeface="Times New Roman" panose="02020603050405020304" pitchFamily="18" charset="0"/>
              </a:rPr>
              <a:t>Sorites</a:t>
            </a:r>
            <a:r>
              <a:rPr lang="en-US" sz="2800" dirty="0" smtClean="0">
                <a:cs typeface="Times New Roman" panose="02020603050405020304" pitchFamily="18" charset="0"/>
              </a:rPr>
              <a:t> series for the predicate ‘planet’, going from Jupiter down to flecks of space dust.</a:t>
            </a:r>
          </a:p>
          <a:p>
            <a:pPr marL="457200" indent="-457200">
              <a:buFontTx/>
              <a:buChar char="-"/>
            </a:pPr>
            <a:r>
              <a:rPr lang="en-US" sz="2800" dirty="0" smtClean="0">
                <a:cs typeface="Times New Roman" panose="02020603050405020304" pitchFamily="18" charset="0"/>
              </a:rPr>
              <a:t>The discoveries of more and more Trans-Neptunian objects similar to Pluto forced the authorities to take into account new factors that would differentiate the members of the series, and forestall the ushering in of hundreds of new planets.</a:t>
            </a:r>
          </a:p>
          <a:p>
            <a:pPr marL="457200" indent="-457200">
              <a:buFontTx/>
              <a:buChar char="-"/>
            </a:pPr>
            <a:r>
              <a:rPr lang="en-US" sz="2800" dirty="0" smtClean="0">
                <a:cs typeface="Times New Roman" panose="02020603050405020304" pitchFamily="18" charset="0"/>
              </a:rPr>
              <a:t>The controversial solution was to take into account whether a body had cleared its orbit.</a:t>
            </a:r>
          </a:p>
          <a:p>
            <a:pPr marL="457200" indent="-457200">
              <a:buFontTx/>
              <a:buChar char="-"/>
            </a:pPr>
            <a:r>
              <a:rPr lang="en-US" sz="2800" dirty="0" smtClean="0">
                <a:cs typeface="Times New Roman" panose="02020603050405020304" pitchFamily="18" charset="0"/>
              </a:rPr>
              <a:t>A side-effect of this was to reclassify Pluto as a non-planet.</a:t>
            </a:r>
          </a:p>
        </p:txBody>
      </p:sp>
    </p:spTree>
    <p:extLst>
      <p:ext uri="{BB962C8B-B14F-4D97-AF65-F5344CB8AC3E}">
        <p14:creationId xmlns:p14="http://schemas.microsoft.com/office/powerpoint/2010/main" xmlns="" val="7061218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510684" cy="4462760"/>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Consider the two different situations in which Pluto was judged.</a:t>
                </a:r>
              </a:p>
              <a:p>
                <a:pPr marL="457200" indent="-457200">
                  <a:buFontTx/>
                  <a:buChar char="-"/>
                </a:pPr>
                <a:r>
                  <a:rPr lang="en-US" sz="2800" dirty="0" smtClean="0">
                    <a:cs typeface="Times New Roman" panose="02020603050405020304" pitchFamily="18" charset="0"/>
                  </a:rPr>
                  <a:t>It is natural to represent the situation in which Pluto was first classified as a planet as </a:t>
                </a:r>
                <a:r>
                  <a:rPr lang="en-US" sz="2800" i="1" dirty="0" smtClean="0">
                    <a:cs typeface="Times New Roman" panose="02020603050405020304" pitchFamily="18" charset="0"/>
                  </a:rPr>
                  <a:t>not including </a:t>
                </a:r>
                <a:r>
                  <a:rPr lang="en-US" sz="2800" dirty="0" smtClean="0">
                    <a:cs typeface="Times New Roman" panose="02020603050405020304" pitchFamily="18" charset="0"/>
                  </a:rPr>
                  <a:t>the default </a:t>
                </a:r>
                <a14:m>
                  <m:oMath xmlns:m="http://schemas.openxmlformats.org/officeDocument/2006/math">
                    <m:r>
                      <a:rPr lang="en-US" sz="2800" i="1">
                        <a:latin typeface="Cambria Math" panose="02040503050406030204" pitchFamily="18" charset="0"/>
                        <a:cs typeface="Times New Roman" panose="02020603050405020304" pitchFamily="18" charset="0"/>
                      </a:rPr>
                      <m:t>¬</m:t>
                    </m:r>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𝑐𝑙𝑒𝑎𝑟𝑠</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𝑜𝑟𝑏𝑖𝑡</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𝑝𝑙𝑎𝑛𝑒𝑡</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m:t>
                    </m:r>
                  </m:oMath>
                </a14:m>
                <a:r>
                  <a:rPr lang="en-US" sz="2800" dirty="0" smtClean="0">
                    <a:cs typeface="Times New Roman" panose="02020603050405020304" pitchFamily="18" charset="0"/>
                  </a:rPr>
                  <a:t>, since not clearing its orbit, even if it had been known to apply, would not have been considered a negative factor at that point.</a:t>
                </a:r>
              </a:p>
              <a:p>
                <a:pPr marL="457200" indent="-457200">
                  <a:buFontTx/>
                  <a:buChar char="-"/>
                </a:pPr>
                <a:r>
                  <a:rPr lang="en-US" sz="2800" dirty="0" smtClean="0">
                    <a:cs typeface="Times New Roman" panose="02020603050405020304" pitchFamily="18" charset="0"/>
                  </a:rPr>
                  <a:t>The same situation presumably would contain the default </a:t>
                </a:r>
                <a14:m>
                  <m:oMath xmlns:m="http://schemas.openxmlformats.org/officeDocument/2006/math">
                    <m:d>
                      <m:dPr>
                        <m:ctrlPr>
                          <a:rPr lang="en-US" sz="2800" i="1" smtClean="0">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𝑜𝑟𝑏𝑖𝑡</m:t>
                        </m:r>
                        <m:r>
                          <a:rPr lang="en-US" sz="2800" b="0" i="1" smtClean="0">
                            <a:latin typeface="Cambria Math" panose="02040503050406030204" pitchFamily="18" charset="0"/>
                            <a:cs typeface="Times New Roman" panose="02020603050405020304" pitchFamily="18" charset="0"/>
                          </a:rPr>
                          <m:t>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𝑠𝑢𝑛</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𝑠𝑝h𝑒𝑟𝑜𝑖𝑑</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𝑝𝑙𝑎𝑛𝑒𝑡</m:t>
                    </m:r>
                    <m:r>
                      <a:rPr lang="en-US" sz="2800" i="1">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oMath>
                </a14:m>
                <a:r>
                  <a:rPr lang="en-US" sz="2800" dirty="0" smtClean="0">
                    <a:cs typeface="Times New Roman" panose="02020603050405020304" pitchFamily="18" charset="0"/>
                  </a:rPr>
                  <a:t>.</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510684" cy="4462760"/>
              </a:xfrm>
              <a:prstGeom prst="rect">
                <a:avLst/>
              </a:prstGeom>
              <a:blipFill>
                <a:blip r:embed="rId3" cstate="print"/>
                <a:stretch>
                  <a:fillRect l="-1449" t="-1776" r="-1681" b="-3005"/>
                </a:stretch>
              </a:blipFill>
            </p:spPr>
            <p:txBody>
              <a:bodyPr/>
              <a:lstStyle/>
              <a:p>
                <a:r>
                  <a:rPr lang="en-US">
                    <a:noFill/>
                  </a:rPr>
                  <a:t> </a:t>
                </a:r>
              </a:p>
            </p:txBody>
          </p:sp>
        </mc:Fallback>
      </mc:AlternateContent>
    </p:spTree>
    <p:extLst>
      <p:ext uri="{BB962C8B-B14F-4D97-AF65-F5344CB8AC3E}">
        <p14:creationId xmlns:p14="http://schemas.microsoft.com/office/powerpoint/2010/main" xmlns="" val="648398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7" y="816077"/>
                <a:ext cx="10510684" cy="4462760"/>
              </a:xfrm>
              <a:prstGeom prst="rect">
                <a:avLst/>
              </a:prstGeom>
              <a:noFill/>
            </p:spPr>
            <p:txBody>
              <a:bodyPr wrap="square" rtlCol="0">
                <a:spAutoFit/>
              </a:bodyPr>
              <a:lstStyle/>
              <a:p>
                <a:r>
                  <a:rPr lang="en-US" sz="3200" dirty="0" smtClean="0">
                    <a:cs typeface="Times New Roman" panose="02020603050405020304" pitchFamily="18" charset="0"/>
                  </a:rPr>
                  <a:t>Some answers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In the second default theory, representing the situation in which Pluto was reclassified as a non-planet, the default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𝑐𝑙𝑒𝑎𝑟𝑠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𝑜𝑟𝑏𝑖𝑡</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e>
                    </m:d>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𝑝𝑙𝑎𝑛𝑒𝑡</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cs typeface="Times New Roman" panose="02020603050405020304" pitchFamily="18" charset="0"/>
                      </a:rPr>
                      <m:t>)</m:t>
                    </m:r>
                  </m:oMath>
                </a14:m>
                <a:r>
                  <a:rPr lang="en-US" sz="2800" dirty="0" smtClean="0">
                    <a:cs typeface="Times New Roman" panose="02020603050405020304" pitchFamily="18" charset="0"/>
                  </a:rPr>
                  <a:t> is added (and ranked above the conjunction of the other two).</a:t>
                </a:r>
              </a:p>
              <a:p>
                <a:pPr marL="457200" indent="-457200">
                  <a:buFontTx/>
                  <a:buChar char="-"/>
                </a:pPr>
                <a:r>
                  <a:rPr lang="en-US" sz="2800" dirty="0" smtClean="0">
                    <a:cs typeface="Times New Roman" panose="02020603050405020304" pitchFamily="18" charset="0"/>
                  </a:rPr>
                  <a:t>Note that, though it classifies Pluto differently, the second situation is not inconsistent with the first, in the sense that it could be the result of updating the previous one with a case containing the prevailing negative factor </a:t>
                </a:r>
                <a14:m>
                  <m:oMath xmlns:m="http://schemas.openxmlformats.org/officeDocument/2006/math">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𝑐𝑙𝑒𝑎𝑟𝑠</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𝑜𝑟𝑏𝑖𝑡</m:t>
                    </m:r>
                  </m:oMath>
                </a14:m>
                <a:r>
                  <a:rPr lang="en-US" sz="2800" dirty="0" smtClean="0">
                    <a:cs typeface="Times New Roman" panose="02020603050405020304" pitchFamily="18" charset="0"/>
                  </a:rPr>
                  <a:t>.</a:t>
                </a:r>
              </a:p>
            </p:txBody>
          </p:sp>
        </mc:Choice>
        <mc:Fallback>
          <p:sp>
            <p:nvSpPr>
              <p:cNvPr id="4" name="TextBox 3"/>
              <p:cNvSpPr txBox="1">
                <a:spLocks noRot="1" noChangeAspect="1" noMove="1" noResize="1" noEditPoints="1" noAdjustHandles="1" noChangeArrowheads="1" noChangeShapeType="1" noTextEdit="1"/>
              </p:cNvSpPr>
              <p:nvPr/>
            </p:nvSpPr>
            <p:spPr>
              <a:xfrm>
                <a:off x="1032387" y="816077"/>
                <a:ext cx="10510684" cy="4462760"/>
              </a:xfrm>
              <a:prstGeom prst="rect">
                <a:avLst/>
              </a:prstGeom>
              <a:blipFill>
                <a:blip r:embed="rId3" cstate="print"/>
                <a:stretch>
                  <a:fillRect l="-1449" t="-1776" r="-870" b="-3005"/>
                </a:stretch>
              </a:blipFill>
            </p:spPr>
            <p:txBody>
              <a:bodyPr/>
              <a:lstStyle/>
              <a:p>
                <a:r>
                  <a:rPr lang="en-US">
                    <a:noFill/>
                  </a:rPr>
                  <a:t> </a:t>
                </a:r>
              </a:p>
            </p:txBody>
          </p:sp>
        </mc:Fallback>
      </mc:AlternateContent>
    </p:spTree>
    <p:extLst>
      <p:ext uri="{BB962C8B-B14F-4D97-AF65-F5344CB8AC3E}">
        <p14:creationId xmlns:p14="http://schemas.microsoft.com/office/powerpoint/2010/main" xmlns="" val="574120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7" y="816077"/>
            <a:ext cx="10510684" cy="4893647"/>
          </a:xfrm>
          <a:prstGeom prst="rect">
            <a:avLst/>
          </a:prstGeom>
          <a:noFill/>
        </p:spPr>
        <p:txBody>
          <a:bodyPr wrap="square" rtlCol="0">
            <a:spAutoFit/>
          </a:bodyPr>
          <a:lstStyle/>
          <a:p>
            <a:r>
              <a:rPr lang="en-US" sz="3200" dirty="0" smtClean="0">
                <a:cs typeface="Times New Roman" panose="02020603050405020304" pitchFamily="18" charset="0"/>
              </a:rPr>
              <a:t>Conclusion</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The hard problem of vagueness had two parts.</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Part (</a:t>
            </a:r>
            <a:r>
              <a:rPr lang="en-US" sz="2800" dirty="0" err="1" smtClean="0">
                <a:cs typeface="Times New Roman" panose="02020603050405020304" pitchFamily="18" charset="0"/>
              </a:rPr>
              <a:t>i</a:t>
            </a:r>
            <a:r>
              <a:rPr lang="en-US" sz="2800" dirty="0" smtClean="0">
                <a:cs typeface="Times New Roman" panose="02020603050405020304" pitchFamily="18" charset="0"/>
              </a:rPr>
              <a:t>) was to give an account of classification that did not require the category to have a border.</a:t>
            </a:r>
          </a:p>
          <a:p>
            <a:pPr marL="457200" indent="-457200">
              <a:buFontTx/>
              <a:buChar char="-"/>
            </a:pPr>
            <a:r>
              <a:rPr lang="en-US" sz="2800" dirty="0" smtClean="0">
                <a:cs typeface="Times New Roman" panose="02020603050405020304" pitchFamily="18" charset="0"/>
              </a:rPr>
              <a:t>Our account relied instead on identifying and comparing the </a:t>
            </a:r>
            <a:r>
              <a:rPr lang="en-US" sz="2800" i="1" dirty="0" smtClean="0">
                <a:cs typeface="Times New Roman" panose="02020603050405020304" pitchFamily="18" charset="0"/>
              </a:rPr>
              <a:t>factors</a:t>
            </a:r>
            <a:r>
              <a:rPr lang="en-US" sz="2800" dirty="0" smtClean="0">
                <a:cs typeface="Times New Roman" panose="02020603050405020304" pitchFamily="18" charset="0"/>
              </a:rPr>
              <a:t> pro and con.</a:t>
            </a:r>
          </a:p>
          <a:p>
            <a:pPr marL="457200" indent="-457200">
              <a:buFontTx/>
              <a:buChar char="-"/>
            </a:pPr>
            <a:r>
              <a:rPr lang="en-US" sz="2800" dirty="0" smtClean="0">
                <a:cs typeface="Times New Roman" panose="02020603050405020304" pitchFamily="18" charset="0"/>
              </a:rPr>
              <a:t>Factors were features of the case that were individually consistent with any classification, and hence could not be construed as boundaries or components thereof. </a:t>
            </a:r>
          </a:p>
        </p:txBody>
      </p:sp>
    </p:spTree>
    <p:extLst>
      <p:ext uri="{BB962C8B-B14F-4D97-AF65-F5344CB8AC3E}">
        <p14:creationId xmlns:p14="http://schemas.microsoft.com/office/powerpoint/2010/main" xmlns="" val="16855034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6" y="816077"/>
            <a:ext cx="10766323" cy="5755422"/>
          </a:xfrm>
          <a:prstGeom prst="rect">
            <a:avLst/>
          </a:prstGeom>
          <a:noFill/>
        </p:spPr>
        <p:txBody>
          <a:bodyPr wrap="square" rtlCol="0">
            <a:spAutoFit/>
          </a:bodyPr>
          <a:lstStyle/>
          <a:p>
            <a:r>
              <a:rPr lang="en-US" sz="3200" dirty="0" smtClean="0">
                <a:cs typeface="Times New Roman" panose="02020603050405020304" pitchFamily="18" charset="0"/>
              </a:rPr>
              <a:t>Conclusion</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Part (ii) was to account for the fact that clear cases (of the positive type, say) must give out (somewhere before they meet the clear cases of the negative type) </a:t>
            </a:r>
            <a:r>
              <a:rPr lang="en-US" sz="2800" i="1" dirty="0" smtClean="0">
                <a:cs typeface="Times New Roman" panose="02020603050405020304" pitchFamily="18" charset="0"/>
              </a:rPr>
              <a:t>without</a:t>
            </a:r>
            <a:r>
              <a:rPr lang="en-US" sz="2800" dirty="0" smtClean="0">
                <a:cs typeface="Times New Roman" panose="02020603050405020304" pitchFamily="18" charset="0"/>
              </a:rPr>
              <a:t> introducing a semantic boundary.</a:t>
            </a:r>
          </a:p>
          <a:p>
            <a:pPr marL="457200" indent="-457200">
              <a:buFontTx/>
              <a:buChar char="-"/>
            </a:pPr>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We infer that the clear cases must give out from the fact that, on pain of endorsing a paradoxical conclusion, the positive cases themselves must give way to the negative.</a:t>
            </a:r>
          </a:p>
          <a:p>
            <a:pPr marL="457200" indent="-457200">
              <a:buFontTx/>
              <a:buChar char="-"/>
            </a:pPr>
            <a:r>
              <a:rPr lang="en-US" sz="2800" dirty="0" smtClean="0">
                <a:cs typeface="Times New Roman" panose="02020603050405020304" pitchFamily="18" charset="0"/>
              </a:rPr>
              <a:t>But we noted that the point where </a:t>
            </a:r>
            <a:r>
              <a:rPr lang="en-US" sz="2800" i="1" dirty="0" smtClean="0">
                <a:cs typeface="Times New Roman" panose="02020603050405020304" pitchFamily="18" charset="0"/>
              </a:rPr>
              <a:t>this </a:t>
            </a:r>
            <a:r>
              <a:rPr lang="en-US" sz="2800" dirty="0" smtClean="0">
                <a:cs typeface="Times New Roman" panose="02020603050405020304" pitchFamily="18" charset="0"/>
              </a:rPr>
              <a:t>occurs, though the last positive case may be as close as you like to a negative case, need not correspond to a </a:t>
            </a:r>
            <a:r>
              <a:rPr lang="en-US" sz="2800" i="1" dirty="0" smtClean="0">
                <a:cs typeface="Times New Roman" panose="02020603050405020304" pitchFamily="18" charset="0"/>
              </a:rPr>
              <a:t>pre-existing</a:t>
            </a:r>
            <a:r>
              <a:rPr lang="en-US" sz="2800" dirty="0" smtClean="0">
                <a:cs typeface="Times New Roman" panose="02020603050405020304" pitchFamily="18" charset="0"/>
              </a:rPr>
              <a:t> semantic border, as opposed to one stipulated into existence by the judgments in the series itself.</a:t>
            </a:r>
          </a:p>
        </p:txBody>
      </p:sp>
    </p:spTree>
    <p:extLst>
      <p:ext uri="{BB962C8B-B14F-4D97-AF65-F5344CB8AC3E}">
        <p14:creationId xmlns:p14="http://schemas.microsoft.com/office/powerpoint/2010/main" xmlns="" val="30478423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6" y="816077"/>
                <a:ext cx="10766323" cy="5755422"/>
              </a:xfrm>
              <a:prstGeom prst="rect">
                <a:avLst/>
              </a:prstGeom>
              <a:noFill/>
            </p:spPr>
            <p:txBody>
              <a:bodyPr wrap="square" rtlCol="0">
                <a:spAutoFit/>
              </a:bodyPr>
              <a:lstStyle/>
              <a:p>
                <a:r>
                  <a:rPr lang="en-US" sz="3200" dirty="0" smtClean="0">
                    <a:cs typeface="Times New Roman" panose="02020603050405020304" pitchFamily="18" charset="0"/>
                  </a:rPr>
                  <a:t>Conclusion</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The default theory </a:t>
                </a:r>
                <a14:m>
                  <m:oMath xmlns:m="http://schemas.openxmlformats.org/officeDocument/2006/math">
                    <m:r>
                      <m:rPr>
                        <m:sty m:val="p"/>
                      </m:rPr>
                      <a:rPr lang="el-GR" sz="2800" i="1" dirty="0" smtClean="0">
                        <a:latin typeface="Cambria Math" panose="02040503050406030204" pitchFamily="18" charset="0"/>
                        <a:ea typeface="Cambria Math" panose="02040503050406030204" pitchFamily="18" charset="0"/>
                        <a:cs typeface="Times New Roman" panose="02020603050405020304" pitchFamily="18" charset="0"/>
                      </a:rPr>
                      <m:t>Δ</m:t>
                    </m:r>
                  </m:oMath>
                </a14:m>
                <a:r>
                  <a:rPr lang="en-US" sz="2800" dirty="0" smtClean="0">
                    <a:cs typeface="Times New Roman" panose="02020603050405020304" pitchFamily="18" charset="0"/>
                  </a:rPr>
                  <a:t> used to predict clear cases does impart a three way classification: (a) </a:t>
                </a:r>
                <a14:m>
                  <m:oMath xmlns:m="http://schemas.openxmlformats.org/officeDocument/2006/math">
                    <m:r>
                      <m:rPr>
                        <m:sty m:val="p"/>
                      </m:rPr>
                      <a:rPr lang="el-GR" sz="2800" i="1" dirty="0">
                        <a:latin typeface="Cambria Math" panose="02040503050406030204" pitchFamily="18" charset="0"/>
                        <a:ea typeface="Cambria Math" panose="02040503050406030204" pitchFamily="18" charset="0"/>
                        <a:cs typeface="Times New Roman" panose="02020603050405020304" pitchFamily="18" charset="0"/>
                      </a:rPr>
                      <m:t>Δ</m:t>
                    </m:r>
                    <m:r>
                      <a:rPr lang="el-GR" sz="2800" i="1" dirty="0">
                        <a:latin typeface="Cambria Math" panose="02040503050406030204" pitchFamily="18" charset="0"/>
                        <a:ea typeface="Cambria Math" panose="02040503050406030204" pitchFamily="18" charset="0"/>
                        <a:cs typeface="Times New Roman" panose="02020603050405020304" pitchFamily="18" charset="0"/>
                      </a:rPr>
                      <m:t>⊢</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𝑡𝑎𝑙𝑙</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𝑥</m:t>
                    </m:r>
                  </m:oMath>
                </a14:m>
                <a:r>
                  <a:rPr lang="en-US" sz="2800" dirty="0" smtClean="0">
                    <a:cs typeface="Times New Roman" panose="02020603050405020304" pitchFamily="18" charset="0"/>
                  </a:rPr>
                  <a:t>, (b) </a:t>
                </a:r>
                <a14:m>
                  <m:oMath xmlns:m="http://schemas.openxmlformats.org/officeDocument/2006/math">
                    <m:r>
                      <m:rPr>
                        <m:sty m:val="p"/>
                      </m:rPr>
                      <a:rPr lang="el-GR" sz="2800" i="1" dirty="0">
                        <a:latin typeface="Cambria Math" panose="02040503050406030204" pitchFamily="18" charset="0"/>
                        <a:ea typeface="Cambria Math" panose="02040503050406030204" pitchFamily="18" charset="0"/>
                        <a:cs typeface="Times New Roman" panose="02020603050405020304" pitchFamily="18" charset="0"/>
                      </a:rPr>
                      <m:t>Δ</m:t>
                    </m:r>
                    <m:r>
                      <a:rPr lang="el-GR" sz="2800" i="1" dirty="0">
                        <a:latin typeface="Cambria Math" panose="02040503050406030204" pitchFamily="18" charset="0"/>
                        <a:ea typeface="Cambria Math" panose="02040503050406030204" pitchFamily="18" charset="0"/>
                        <a:cs typeface="Times New Roman" panose="02020603050405020304" pitchFamily="18" charset="0"/>
                      </a:rPr>
                      <m:t>⊢¬(</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𝑡𝑎𝑙𝑙</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𝑥</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smtClean="0">
                    <a:cs typeface="Times New Roman" panose="02020603050405020304" pitchFamily="18" charset="0"/>
                  </a:rPr>
                  <a:t>, and (c) </a:t>
                </a:r>
                <a14:m>
                  <m:oMath xmlns:m="http://schemas.openxmlformats.org/officeDocument/2006/math">
                    <m:r>
                      <m:rPr>
                        <m:sty m:val="p"/>
                      </m:rPr>
                      <a:rPr lang="el-GR" sz="2800" i="1" dirty="0">
                        <a:latin typeface="Cambria Math" panose="02040503050406030204" pitchFamily="18" charset="0"/>
                        <a:ea typeface="Cambria Math" panose="02040503050406030204" pitchFamily="18" charset="0"/>
                        <a:cs typeface="Times New Roman" panose="02020603050405020304" pitchFamily="18" charset="0"/>
                      </a:rPr>
                      <m:t>Δ</m:t>
                    </m:r>
                    <m:r>
                      <a:rPr lang="el-GR" sz="2800" i="1" dirty="0">
                        <a:latin typeface="Cambria Math" panose="02040503050406030204" pitchFamily="18" charset="0"/>
                        <a:ea typeface="Cambria Math" panose="02040503050406030204" pitchFamily="18" charset="0"/>
                        <a:cs typeface="Times New Roman" panose="02020603050405020304" pitchFamily="18" charset="0"/>
                      </a:rPr>
                      <m:t>⊬</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𝑡𝑎𝑙𝑙</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𝑥</m:t>
                    </m:r>
                  </m:oMath>
                </a14:m>
                <a:r>
                  <a:rPr lang="en-US" sz="2800" dirty="0" smtClean="0">
                    <a:cs typeface="Times New Roman" panose="02020603050405020304" pitchFamily="18" charset="0"/>
                  </a:rPr>
                  <a:t> and </a:t>
                </a:r>
                <a14:m>
                  <m:oMath xmlns:m="http://schemas.openxmlformats.org/officeDocument/2006/math">
                    <m:r>
                      <m:rPr>
                        <m:sty m:val="p"/>
                      </m:rPr>
                      <a:rPr lang="el-GR" sz="2800" i="1" dirty="0">
                        <a:latin typeface="Cambria Math" panose="02040503050406030204" pitchFamily="18" charset="0"/>
                        <a:ea typeface="Cambria Math" panose="02040503050406030204" pitchFamily="18" charset="0"/>
                        <a:cs typeface="Times New Roman" panose="02020603050405020304" pitchFamily="18" charset="0"/>
                      </a:rPr>
                      <m:t>Δ</m:t>
                    </m:r>
                    <m:r>
                      <a:rPr lang="el-GR" sz="2800" i="1" dirty="0">
                        <a:latin typeface="Cambria Math" panose="02040503050406030204" pitchFamily="18" charset="0"/>
                        <a:ea typeface="Cambria Math" panose="02040503050406030204" pitchFamily="18" charset="0"/>
                        <a:cs typeface="Times New Roman" panose="02020603050405020304" pitchFamily="18" charset="0"/>
                      </a:rPr>
                      <m:t>⊬¬(</m:t>
                    </m:r>
                    <m:r>
                      <a:rPr lang="en-US" sz="2800" i="1" dirty="0">
                        <a:latin typeface="Cambria Math" panose="02040503050406030204" pitchFamily="18" charset="0"/>
                        <a:ea typeface="Cambria Math" panose="02040503050406030204" pitchFamily="18" charset="0"/>
                        <a:cs typeface="Times New Roman" panose="02020603050405020304" pitchFamily="18" charset="0"/>
                      </a:rPr>
                      <m:t>𝑡𝑎𝑙𝑙</m:t>
                    </m:r>
                    <m:r>
                      <a:rPr lang="en-US" sz="2800" i="1" dirty="0">
                        <a:latin typeface="Cambria Math" panose="02040503050406030204" pitchFamily="18" charset="0"/>
                        <a:ea typeface="Cambria Math" panose="02040503050406030204" pitchFamily="18" charset="0"/>
                        <a:cs typeface="Times New Roman" panose="02020603050405020304" pitchFamily="18" charset="0"/>
                      </a:rPr>
                      <m:t> </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𝑥</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smtClean="0">
                    <a:cs typeface="Times New Roman" panose="02020603050405020304" pitchFamily="18" charset="0"/>
                  </a:rPr>
                  <a:t>.</a:t>
                </a:r>
              </a:p>
              <a:p>
                <a:pPr marL="457200" indent="-457200">
                  <a:buFontTx/>
                  <a:buChar char="-"/>
                </a:pPr>
                <a:r>
                  <a:rPr lang="en-US" sz="2800" dirty="0" smtClean="0">
                    <a:cs typeface="Times New Roman" panose="02020603050405020304" pitchFamily="18" charset="0"/>
                  </a:rPr>
                  <a:t>Indeed, type (a) are the clear positive cases, type (b) the clear negative cases, and type (c) are the open cases that may be rationally called either way (with repercussions for future judgments).</a:t>
                </a:r>
              </a:p>
              <a:p>
                <a:pPr marL="457200" indent="-457200">
                  <a:buFontTx/>
                  <a:buChar char="-"/>
                </a:pPr>
                <a:r>
                  <a:rPr lang="en-US" sz="2800" dirty="0" smtClean="0">
                    <a:cs typeface="Times New Roman" panose="02020603050405020304" pitchFamily="18" charset="0"/>
                  </a:rPr>
                  <a:t>However, the role of </a:t>
                </a:r>
                <a14:m>
                  <m:oMath xmlns:m="http://schemas.openxmlformats.org/officeDocument/2006/math">
                    <m:r>
                      <m:rPr>
                        <m:sty m:val="p"/>
                      </m:rPr>
                      <a:rPr lang="el-GR" sz="2800" i="1" dirty="0">
                        <a:latin typeface="Cambria Math" panose="02040503050406030204" pitchFamily="18" charset="0"/>
                        <a:ea typeface="Cambria Math" panose="02040503050406030204" pitchFamily="18" charset="0"/>
                        <a:cs typeface="Times New Roman" panose="02020603050405020304" pitchFamily="18" charset="0"/>
                      </a:rPr>
                      <m:t>Δ</m:t>
                    </m:r>
                  </m:oMath>
                </a14:m>
                <a:r>
                  <a:rPr lang="en-US" sz="2800" dirty="0" smtClean="0">
                    <a:cs typeface="Times New Roman" panose="02020603050405020304" pitchFamily="18" charset="0"/>
                  </a:rPr>
                  <a:t> in the account was to represent a judgment situation – a provisional perspective on the meaning of ‘tall’ – rather than the meaning itself.</a:t>
                </a:r>
              </a:p>
              <a:p>
                <a:pPr marL="457200" indent="-457200">
                  <a:buFontTx/>
                  <a:buChar char="-"/>
                </a:pPr>
                <a:r>
                  <a:rPr lang="en-US" sz="2800" dirty="0">
                    <a:cs typeface="Times New Roman" panose="02020603050405020304" pitchFamily="18" charset="0"/>
                  </a:rPr>
                  <a:t>S</a:t>
                </a:r>
                <a:r>
                  <a:rPr lang="en-US" sz="2800" dirty="0" smtClean="0">
                    <a:cs typeface="Times New Roman" panose="02020603050405020304" pitchFamily="18" charset="0"/>
                  </a:rPr>
                  <a:t>o there is no violation of the assumption that the relationship between </a:t>
                </a:r>
                <a:r>
                  <a:rPr lang="en-US" sz="2800" i="1" dirty="0" smtClean="0">
                    <a:cs typeface="Times New Roman" panose="02020603050405020304" pitchFamily="18" charset="0"/>
                  </a:rPr>
                  <a:t>tall</a:t>
                </a:r>
                <a:r>
                  <a:rPr lang="en-US" sz="2800" dirty="0" smtClean="0">
                    <a:cs typeface="Times New Roman" panose="02020603050405020304" pitchFamily="18" charset="0"/>
                  </a:rPr>
                  <a:t> and the case vocabulary is vague (without boundaries).</a:t>
                </a:r>
              </a:p>
            </p:txBody>
          </p:sp>
        </mc:Choice>
        <mc:Fallback>
          <p:sp>
            <p:nvSpPr>
              <p:cNvPr id="4" name="TextBox 3"/>
              <p:cNvSpPr txBox="1">
                <a:spLocks noRot="1" noChangeAspect="1" noMove="1" noResize="1" noEditPoints="1" noAdjustHandles="1" noChangeArrowheads="1" noChangeShapeType="1" noTextEdit="1"/>
              </p:cNvSpPr>
              <p:nvPr/>
            </p:nvSpPr>
            <p:spPr>
              <a:xfrm>
                <a:off x="1032386" y="816077"/>
                <a:ext cx="10766323" cy="5755422"/>
              </a:xfrm>
              <a:prstGeom prst="rect">
                <a:avLst/>
              </a:prstGeom>
              <a:blipFill>
                <a:blip r:embed="rId3" cstate="print"/>
                <a:stretch>
                  <a:fillRect l="-1416" t="-1377" r="-623" b="-2119"/>
                </a:stretch>
              </a:blipFill>
            </p:spPr>
            <p:txBody>
              <a:bodyPr/>
              <a:lstStyle/>
              <a:p>
                <a:r>
                  <a:rPr lang="en-US">
                    <a:noFill/>
                  </a:rPr>
                  <a:t> </a:t>
                </a:r>
              </a:p>
            </p:txBody>
          </p:sp>
        </mc:Fallback>
      </mc:AlternateContent>
    </p:spTree>
    <p:extLst>
      <p:ext uri="{BB962C8B-B14F-4D97-AF65-F5344CB8AC3E}">
        <p14:creationId xmlns:p14="http://schemas.microsoft.com/office/powerpoint/2010/main" xmlns="" val="25617513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6" y="816077"/>
                <a:ext cx="10766323" cy="4031873"/>
              </a:xfrm>
              <a:prstGeom prst="rect">
                <a:avLst/>
              </a:prstGeom>
              <a:noFill/>
            </p:spPr>
            <p:txBody>
              <a:bodyPr wrap="square" rtlCol="0">
                <a:spAutoFit/>
              </a:bodyPr>
              <a:lstStyle/>
              <a:p>
                <a:r>
                  <a:rPr lang="en-US" sz="3200" dirty="0" smtClean="0">
                    <a:cs typeface="Times New Roman" panose="02020603050405020304" pitchFamily="18" charset="0"/>
                  </a:rPr>
                  <a:t>Conclusion</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Moreover, given that </a:t>
                </a:r>
                <a14:m>
                  <m:oMath xmlns:m="http://schemas.openxmlformats.org/officeDocument/2006/math">
                    <m:r>
                      <m:rPr>
                        <m:sty m:val="p"/>
                      </m:rPr>
                      <a:rPr lang="el-GR" sz="2800" i="1" dirty="0">
                        <a:latin typeface="Cambria Math" panose="02040503050406030204" pitchFamily="18" charset="0"/>
                        <a:ea typeface="Cambria Math" panose="02040503050406030204" pitchFamily="18" charset="0"/>
                        <a:cs typeface="Times New Roman" panose="02020603050405020304" pitchFamily="18" charset="0"/>
                      </a:rPr>
                      <m:t>Δ</m:t>
                    </m:r>
                  </m:oMath>
                </a14:m>
                <a:r>
                  <a:rPr lang="en-US" sz="2800" dirty="0" smtClean="0">
                    <a:cs typeface="Times New Roman" panose="02020603050405020304" pitchFamily="18" charset="0"/>
                  </a:rPr>
                  <a:t> presents a precisely delimited, partially ranked, set of considerations, there is no </a:t>
                </a:r>
                <a:r>
                  <a:rPr lang="en-US" sz="2800" i="1" dirty="0" smtClean="0">
                    <a:cs typeface="Times New Roman" panose="02020603050405020304" pitchFamily="18" charset="0"/>
                  </a:rPr>
                  <a:t>prima facie </a:t>
                </a:r>
                <a:r>
                  <a:rPr lang="en-US" sz="2800" dirty="0" smtClean="0">
                    <a:cs typeface="Times New Roman" panose="02020603050405020304" pitchFamily="18" charset="0"/>
                  </a:rPr>
                  <a:t>incongruity in such a judgment situation drawing borders between the cases.</a:t>
                </a:r>
              </a:p>
              <a:p>
                <a:pPr marL="457200" indent="-457200">
                  <a:buFontTx/>
                  <a:buChar char="-"/>
                </a:pPr>
                <a:r>
                  <a:rPr lang="en-US" sz="2800" dirty="0" smtClean="0">
                    <a:cs typeface="Times New Roman" panose="02020603050405020304" pitchFamily="18" charset="0"/>
                  </a:rPr>
                  <a:t>The core of the hard problem is thus solved by giving judgment situations (represented by default theories) the job of predicting the clear cases, rather than basing the prediction directly on the meaning of the predicate.</a:t>
                </a:r>
              </a:p>
            </p:txBody>
          </p:sp>
        </mc:Choice>
        <mc:Fallback>
          <p:sp>
            <p:nvSpPr>
              <p:cNvPr id="4" name="TextBox 3"/>
              <p:cNvSpPr txBox="1">
                <a:spLocks noRot="1" noChangeAspect="1" noMove="1" noResize="1" noEditPoints="1" noAdjustHandles="1" noChangeArrowheads="1" noChangeShapeType="1" noTextEdit="1"/>
              </p:cNvSpPr>
              <p:nvPr/>
            </p:nvSpPr>
            <p:spPr>
              <a:xfrm>
                <a:off x="1032386" y="816077"/>
                <a:ext cx="10766323" cy="4031873"/>
              </a:xfrm>
              <a:prstGeom prst="rect">
                <a:avLst/>
              </a:prstGeom>
              <a:blipFill>
                <a:blip r:embed="rId3" cstate="print"/>
                <a:stretch>
                  <a:fillRect l="-1416" t="-1967" r="-793" b="-3480"/>
                </a:stretch>
              </a:blipFill>
            </p:spPr>
            <p:txBody>
              <a:bodyPr/>
              <a:lstStyle/>
              <a:p>
                <a:r>
                  <a:rPr lang="en-US">
                    <a:noFill/>
                  </a:rPr>
                  <a:t> </a:t>
                </a:r>
              </a:p>
            </p:txBody>
          </p:sp>
        </mc:Fallback>
      </mc:AlternateContent>
    </p:spTree>
    <p:extLst>
      <p:ext uri="{BB962C8B-B14F-4D97-AF65-F5344CB8AC3E}">
        <p14:creationId xmlns:p14="http://schemas.microsoft.com/office/powerpoint/2010/main" xmlns="" val="14535961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1032386" y="816077"/>
                <a:ext cx="10766323" cy="5755422"/>
              </a:xfrm>
              <a:prstGeom prst="rect">
                <a:avLst/>
              </a:prstGeom>
              <a:noFill/>
            </p:spPr>
            <p:txBody>
              <a:bodyPr wrap="square" rtlCol="0">
                <a:spAutoFit/>
              </a:bodyPr>
              <a:lstStyle/>
              <a:p>
                <a:r>
                  <a:rPr lang="en-US" sz="3200" dirty="0" smtClean="0">
                    <a:cs typeface="Times New Roman" panose="02020603050405020304" pitchFamily="18" charset="0"/>
                  </a:rPr>
                  <a:t>Conclusion</a:t>
                </a:r>
              </a:p>
              <a:p>
                <a:endParaRPr lang="en-US" sz="2800" dirty="0" smtClean="0">
                  <a:cs typeface="Times New Roman" panose="02020603050405020304" pitchFamily="18" charset="0"/>
                </a:endParaRPr>
              </a:p>
              <a:p>
                <a:pPr marL="457200" indent="-457200">
                  <a:buFontTx/>
                  <a:buChar char="-"/>
                </a:pPr>
                <a:r>
                  <a:rPr lang="en-US" sz="2800" dirty="0" smtClean="0">
                    <a:cs typeface="Times New Roman" panose="02020603050405020304" pitchFamily="18" charset="0"/>
                  </a:rPr>
                  <a:t>There was one last concern that a default theory </a:t>
                </a:r>
                <a14:m>
                  <m:oMath xmlns:m="http://schemas.openxmlformats.org/officeDocument/2006/math">
                    <m:r>
                      <m:rPr>
                        <m:sty m:val="p"/>
                      </m:rPr>
                      <a:rPr lang="el-GR" sz="2800" i="1" dirty="0">
                        <a:latin typeface="Cambria Math" panose="02040503050406030204" pitchFamily="18" charset="0"/>
                        <a:ea typeface="Cambria Math" panose="02040503050406030204" pitchFamily="18" charset="0"/>
                        <a:cs typeface="Times New Roman" panose="02020603050405020304" pitchFamily="18" charset="0"/>
                      </a:rPr>
                      <m:t>Δ</m:t>
                    </m:r>
                  </m:oMath>
                </a14:m>
                <a:r>
                  <a:rPr lang="en-US" sz="2800" dirty="0" smtClean="0">
                    <a:cs typeface="Times New Roman" panose="02020603050405020304" pitchFamily="18" charset="0"/>
                  </a:rPr>
                  <a:t>, used to represent the grounds for applying ‘tall’ at a particular time, would have the false consequence of an unrealistically precise boundary between the modal statuses, </a:t>
                </a:r>
                <a:r>
                  <a:rPr lang="en-US" sz="2800" i="1" dirty="0" smtClean="0">
                    <a:cs typeface="Times New Roman" panose="02020603050405020304" pitchFamily="18" charset="0"/>
                  </a:rPr>
                  <a:t>‘tall’ must apply </a:t>
                </a:r>
                <a:r>
                  <a:rPr lang="en-US" sz="2800" dirty="0" smtClean="0">
                    <a:cs typeface="Times New Roman" panose="02020603050405020304" pitchFamily="18" charset="0"/>
                  </a:rPr>
                  <a:t>and </a:t>
                </a:r>
                <a:r>
                  <a:rPr lang="en-US" sz="2800" i="1" dirty="0" smtClean="0">
                    <a:cs typeface="Times New Roman" panose="02020603050405020304" pitchFamily="18" charset="0"/>
                  </a:rPr>
                  <a:t>‘tall’</a:t>
                </a:r>
                <a:r>
                  <a:rPr lang="en-US" sz="2800" dirty="0" smtClean="0">
                    <a:cs typeface="Times New Roman" panose="02020603050405020304" pitchFamily="18" charset="0"/>
                  </a:rPr>
                  <a:t> </a:t>
                </a:r>
                <a:r>
                  <a:rPr lang="en-US" sz="2800" i="1" dirty="0" smtClean="0">
                    <a:cs typeface="Times New Roman" panose="02020603050405020304" pitchFamily="18" charset="0"/>
                  </a:rPr>
                  <a:t>might not apply</a:t>
                </a:r>
                <a:r>
                  <a:rPr lang="en-US" sz="2800" dirty="0" smtClean="0">
                    <a:cs typeface="Times New Roman" panose="02020603050405020304" pitchFamily="18" charset="0"/>
                  </a:rPr>
                  <a:t>.</a:t>
                </a:r>
              </a:p>
              <a:p>
                <a:pPr marL="457200" indent="-457200">
                  <a:buFontTx/>
                  <a:buChar char="-"/>
                </a:pPr>
                <a:r>
                  <a:rPr lang="en-US" sz="2800" dirty="0" smtClean="0">
                    <a:cs typeface="Times New Roman" panose="02020603050405020304" pitchFamily="18" charset="0"/>
                  </a:rPr>
                  <a:t>But it was suggested, using different examples, that there is no height to which ‘tall’ must apply.</a:t>
                </a:r>
              </a:p>
              <a:p>
                <a:pPr marL="457200" indent="-457200">
                  <a:buFontTx/>
                  <a:buChar char="-"/>
                </a:pPr>
                <a:r>
                  <a:rPr lang="en-US" sz="2800" dirty="0" smtClean="0">
                    <a:cs typeface="Times New Roman" panose="02020603050405020304" pitchFamily="18" charset="0"/>
                  </a:rPr>
                  <a:t>In particular, this is not a property of either “clear” or even “settled” cases, since reclassification is always possible.</a:t>
                </a:r>
              </a:p>
              <a:p>
                <a:pPr marL="457200" indent="-457200">
                  <a:buFontTx/>
                  <a:buChar char="-"/>
                </a:pPr>
                <a:r>
                  <a:rPr lang="en-US" sz="2800" dirty="0" smtClean="0">
                    <a:cs typeface="Times New Roman" panose="02020603050405020304" pitchFamily="18" charset="0"/>
                  </a:rPr>
                  <a:t>Technically speaking, this </a:t>
                </a:r>
                <a:r>
                  <a:rPr lang="en-US" sz="2800" dirty="0">
                    <a:cs typeface="Times New Roman" panose="02020603050405020304" pitchFamily="18" charset="0"/>
                  </a:rPr>
                  <a:t>i</a:t>
                </a:r>
                <a:r>
                  <a:rPr lang="en-US" sz="2800" dirty="0" smtClean="0">
                    <a:cs typeface="Times New Roman" panose="02020603050405020304" pitchFamily="18" charset="0"/>
                  </a:rPr>
                  <a:t>s related to the </a:t>
                </a:r>
                <a:r>
                  <a:rPr lang="en-US" sz="2800" b="1" dirty="0" smtClean="0">
                    <a:cs typeface="Times New Roman" panose="02020603050405020304" pitchFamily="18" charset="0"/>
                  </a:rPr>
                  <a:t>non-semi-monotonicity</a:t>
                </a:r>
                <a:r>
                  <a:rPr lang="en-US" sz="2800" dirty="0" smtClean="0">
                    <a:cs typeface="Times New Roman" panose="02020603050405020304" pitchFamily="18" charset="0"/>
                  </a:rPr>
                  <a:t> of (variable priority) default logic (the property that default entailments can be eliminated by adding a new default to the theory).</a:t>
                </a:r>
              </a:p>
            </p:txBody>
          </p:sp>
        </mc:Choice>
        <mc:Fallback>
          <p:sp>
            <p:nvSpPr>
              <p:cNvPr id="4" name="TextBox 3"/>
              <p:cNvSpPr txBox="1">
                <a:spLocks noRot="1" noChangeAspect="1" noMove="1" noResize="1" noEditPoints="1" noAdjustHandles="1" noChangeArrowheads="1" noChangeShapeType="1" noTextEdit="1"/>
              </p:cNvSpPr>
              <p:nvPr/>
            </p:nvSpPr>
            <p:spPr>
              <a:xfrm>
                <a:off x="1032386" y="816077"/>
                <a:ext cx="10766323" cy="5755422"/>
              </a:xfrm>
              <a:prstGeom prst="rect">
                <a:avLst/>
              </a:prstGeom>
              <a:blipFill>
                <a:blip r:embed="rId3" cstate="print"/>
                <a:stretch>
                  <a:fillRect l="-1416" t="-1377" r="-1019" b="-2119"/>
                </a:stretch>
              </a:blipFill>
            </p:spPr>
            <p:txBody>
              <a:bodyPr/>
              <a:lstStyle/>
              <a:p>
                <a:r>
                  <a:rPr lang="en-US">
                    <a:noFill/>
                  </a:rPr>
                  <a:t> </a:t>
                </a:r>
              </a:p>
            </p:txBody>
          </p:sp>
        </mc:Fallback>
      </mc:AlternateContent>
    </p:spTree>
    <p:extLst>
      <p:ext uri="{BB962C8B-B14F-4D97-AF65-F5344CB8AC3E}">
        <p14:creationId xmlns:p14="http://schemas.microsoft.com/office/powerpoint/2010/main" xmlns="" val="39068847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2386" y="816077"/>
            <a:ext cx="10766323" cy="3539430"/>
          </a:xfrm>
          <a:prstGeom prst="rect">
            <a:avLst/>
          </a:prstGeom>
          <a:noFill/>
        </p:spPr>
        <p:txBody>
          <a:bodyPr wrap="square" rtlCol="0">
            <a:spAutoFit/>
          </a:bodyPr>
          <a:lstStyle/>
          <a:p>
            <a:r>
              <a:rPr lang="en-US" sz="3200" dirty="0" smtClean="0">
                <a:cs typeface="Times New Roman" panose="02020603050405020304" pitchFamily="18" charset="0"/>
              </a:rPr>
              <a:t>Bibliography</a:t>
            </a:r>
          </a:p>
          <a:p>
            <a:endParaRPr lang="en-US" sz="3200" dirty="0">
              <a:cs typeface="Times New Roman" panose="02020603050405020304" pitchFamily="18" charset="0"/>
            </a:endParaRPr>
          </a:p>
          <a:p>
            <a:r>
              <a:rPr lang="en-US" sz="2000" dirty="0" smtClean="0"/>
              <a:t>Burnett, H. 2012. The </a:t>
            </a:r>
            <a:r>
              <a:rPr lang="en-US" sz="2000" dirty="0"/>
              <a:t>Grammar of </a:t>
            </a:r>
            <a:r>
              <a:rPr lang="en-US" sz="2000" dirty="0" smtClean="0"/>
              <a:t>Tolerance: On </a:t>
            </a:r>
            <a:r>
              <a:rPr lang="en-US" sz="2000" dirty="0"/>
              <a:t>Vagueness, Context-Sensitivity, and the Origin of </a:t>
            </a:r>
            <a:r>
              <a:rPr lang="en-US" sz="2000" dirty="0" smtClean="0"/>
              <a:t>Scale Structure. UCLA Linguistics.</a:t>
            </a:r>
          </a:p>
          <a:p>
            <a:r>
              <a:rPr lang="en-US" sz="2000" dirty="0" smtClean="0"/>
              <a:t>Schmidt, L., N. Goodman, D. </a:t>
            </a:r>
            <a:r>
              <a:rPr lang="en-US" sz="2000" dirty="0" err="1" smtClean="0"/>
              <a:t>Barner</a:t>
            </a:r>
            <a:r>
              <a:rPr lang="en-US" sz="2000" dirty="0" smtClean="0"/>
              <a:t>, J. </a:t>
            </a:r>
            <a:r>
              <a:rPr lang="en-US" sz="2000" dirty="0" err="1" smtClean="0"/>
              <a:t>Tenenbaum</a:t>
            </a:r>
            <a:r>
              <a:rPr lang="en-US" sz="2000" dirty="0" smtClean="0"/>
              <a:t>. 2009. How </a:t>
            </a:r>
            <a:r>
              <a:rPr lang="en-US" sz="2000" dirty="0"/>
              <a:t>Tall Is </a:t>
            </a:r>
            <a:r>
              <a:rPr lang="en-US" sz="2000" i="1" dirty="0"/>
              <a:t>Tall</a:t>
            </a:r>
            <a:r>
              <a:rPr lang="en-US" sz="2000" dirty="0"/>
              <a:t>? Compositionality, Statistics, and Gradable </a:t>
            </a:r>
            <a:r>
              <a:rPr lang="en-US" sz="2000" dirty="0" smtClean="0"/>
              <a:t>Adjectives.</a:t>
            </a:r>
          </a:p>
          <a:p>
            <a:r>
              <a:rPr lang="en-US" sz="2000" dirty="0" err="1" smtClean="0"/>
              <a:t>Solt</a:t>
            </a:r>
            <a:r>
              <a:rPr lang="en-US" sz="2000" dirty="0"/>
              <a:t>, </a:t>
            </a:r>
            <a:r>
              <a:rPr lang="en-US" sz="2000" dirty="0" smtClean="0"/>
              <a:t>Stephanie. 2010. </a:t>
            </a:r>
            <a:r>
              <a:rPr lang="en-US" sz="2000" dirty="0"/>
              <a:t>Notes on the comparison class. In Rick </a:t>
            </a:r>
            <a:r>
              <a:rPr lang="en-US" sz="2000" dirty="0" err="1"/>
              <a:t>Nouwen</a:t>
            </a:r>
            <a:r>
              <a:rPr lang="en-US" sz="2000" dirty="0"/>
              <a:t>, Robert van </a:t>
            </a:r>
            <a:r>
              <a:rPr lang="en-US" sz="2000" dirty="0" err="1"/>
              <a:t>Rooij</a:t>
            </a:r>
            <a:r>
              <a:rPr lang="en-US" sz="2000" dirty="0"/>
              <a:t>, </a:t>
            </a:r>
            <a:r>
              <a:rPr lang="en-US" sz="2000" dirty="0" err="1"/>
              <a:t>Uli</a:t>
            </a:r>
            <a:endParaRPr lang="en-US" sz="2000" dirty="0"/>
          </a:p>
          <a:p>
            <a:r>
              <a:rPr lang="en-US" sz="2000" dirty="0" err="1"/>
              <a:t>Sauerland</a:t>
            </a:r>
            <a:r>
              <a:rPr lang="en-US" sz="2000" dirty="0"/>
              <a:t> and Hans-Christian Schmitz (eds.), Vagueness in communication (ViC2009), LNAI 6517,</a:t>
            </a:r>
          </a:p>
          <a:p>
            <a:r>
              <a:rPr lang="de-DE" sz="2000" dirty="0"/>
              <a:t>189–206. Berlin, Heidelberg: Springer </a:t>
            </a:r>
            <a:r>
              <a:rPr lang="de-DE" sz="2000" dirty="0" smtClean="0"/>
              <a:t>Verlag</a:t>
            </a:r>
          </a:p>
          <a:p>
            <a:r>
              <a:rPr lang="en-US" sz="2000" dirty="0" err="1" smtClean="0"/>
              <a:t>Solt</a:t>
            </a:r>
            <a:r>
              <a:rPr lang="en-US" sz="2000" dirty="0" smtClean="0"/>
              <a:t>, Stephanie. 2011. Vagueness </a:t>
            </a:r>
            <a:r>
              <a:rPr lang="en-US" sz="2000" dirty="0"/>
              <a:t>in </a:t>
            </a:r>
            <a:r>
              <a:rPr lang="en-US" sz="2000" dirty="0" smtClean="0"/>
              <a:t>Quantity: Two </a:t>
            </a:r>
            <a:r>
              <a:rPr lang="en-US" sz="2000" dirty="0"/>
              <a:t>Case Studies from a Linguistic </a:t>
            </a:r>
            <a:r>
              <a:rPr lang="en-US" sz="2000" dirty="0" smtClean="0"/>
              <a:t>Perspective.</a:t>
            </a:r>
            <a:endParaRPr lang="en-US" sz="2000" dirty="0" smtClean="0">
              <a:cs typeface="Times New Roman" panose="02020603050405020304" pitchFamily="18" charset="0"/>
            </a:endParaRPr>
          </a:p>
        </p:txBody>
      </p:sp>
    </p:spTree>
    <p:extLst>
      <p:ext uri="{BB962C8B-B14F-4D97-AF65-F5344CB8AC3E}">
        <p14:creationId xmlns:p14="http://schemas.microsoft.com/office/powerpoint/2010/main" xmlns="" val="140474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7632</TotalTime>
  <Words>5152</Words>
  <Application>Microsoft Office PowerPoint</Application>
  <PresentationFormat>Custom</PresentationFormat>
  <Paragraphs>440</Paragraphs>
  <Slides>98</Slides>
  <Notes>72</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Analysis by Default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Cumming</dc:creator>
  <cp:lastModifiedBy>Jeff Horty</cp:lastModifiedBy>
  <cp:revision>206</cp:revision>
  <dcterms:created xsi:type="dcterms:W3CDTF">2016-06-29T18:00:25Z</dcterms:created>
  <dcterms:modified xsi:type="dcterms:W3CDTF">2016-07-17T16:50:03Z</dcterms:modified>
</cp:coreProperties>
</file>