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2"/>
  </p:notesMasterIdLst>
  <p:sldIdLst>
    <p:sldId id="337" r:id="rId2"/>
    <p:sldId id="346" r:id="rId3"/>
    <p:sldId id="264" r:id="rId4"/>
    <p:sldId id="338" r:id="rId5"/>
    <p:sldId id="345" r:id="rId6"/>
    <p:sldId id="339" r:id="rId7"/>
    <p:sldId id="340" r:id="rId8"/>
    <p:sldId id="341" r:id="rId9"/>
    <p:sldId id="344" r:id="rId10"/>
    <p:sldId id="256" r:id="rId11"/>
    <p:sldId id="257" r:id="rId12"/>
    <p:sldId id="258" r:id="rId13"/>
    <p:sldId id="259" r:id="rId14"/>
    <p:sldId id="260" r:id="rId15"/>
    <p:sldId id="315" r:id="rId16"/>
    <p:sldId id="261" r:id="rId17"/>
    <p:sldId id="350" r:id="rId18"/>
    <p:sldId id="262" r:id="rId19"/>
    <p:sldId id="263" r:id="rId20"/>
    <p:sldId id="325" r:id="rId21"/>
    <p:sldId id="351" r:id="rId22"/>
    <p:sldId id="265" r:id="rId23"/>
    <p:sldId id="347" r:id="rId24"/>
    <p:sldId id="348" r:id="rId25"/>
    <p:sldId id="349" r:id="rId26"/>
    <p:sldId id="286" r:id="rId27"/>
    <p:sldId id="352" r:id="rId28"/>
    <p:sldId id="266" r:id="rId29"/>
    <p:sldId id="267" r:id="rId30"/>
    <p:sldId id="270" r:id="rId31"/>
    <p:sldId id="272" r:id="rId32"/>
    <p:sldId id="269" r:id="rId33"/>
    <p:sldId id="271" r:id="rId34"/>
    <p:sldId id="268" r:id="rId35"/>
    <p:sldId id="273" r:id="rId36"/>
    <p:sldId id="278" r:id="rId37"/>
    <p:sldId id="279" r:id="rId38"/>
    <p:sldId id="280" r:id="rId39"/>
    <p:sldId id="274" r:id="rId40"/>
    <p:sldId id="276" r:id="rId41"/>
    <p:sldId id="291" r:id="rId42"/>
    <p:sldId id="298" r:id="rId43"/>
    <p:sldId id="281" r:id="rId44"/>
    <p:sldId id="283" r:id="rId45"/>
    <p:sldId id="282" r:id="rId46"/>
    <p:sldId id="289" r:id="rId47"/>
    <p:sldId id="285" r:id="rId48"/>
    <p:sldId id="293" r:id="rId49"/>
    <p:sldId id="294" r:id="rId50"/>
    <p:sldId id="328" r:id="rId51"/>
    <p:sldId id="296" r:id="rId52"/>
    <p:sldId id="326" r:id="rId53"/>
    <p:sldId id="359" r:id="rId54"/>
    <p:sldId id="324" r:id="rId55"/>
    <p:sldId id="360" r:id="rId56"/>
    <p:sldId id="297" r:id="rId57"/>
    <p:sldId id="353" r:id="rId58"/>
    <p:sldId id="354" r:id="rId59"/>
    <p:sldId id="355" r:id="rId60"/>
    <p:sldId id="361" r:id="rId61"/>
    <p:sldId id="299" r:id="rId62"/>
    <p:sldId id="300" r:id="rId63"/>
    <p:sldId id="358" r:id="rId64"/>
    <p:sldId id="357" r:id="rId65"/>
    <p:sldId id="301" r:id="rId66"/>
    <p:sldId id="277" r:id="rId67"/>
    <p:sldId id="302" r:id="rId68"/>
    <p:sldId id="307" r:id="rId69"/>
    <p:sldId id="308" r:id="rId70"/>
    <p:sldId id="303" r:id="rId71"/>
    <p:sldId id="330" r:id="rId72"/>
    <p:sldId id="304" r:id="rId73"/>
    <p:sldId id="331" r:id="rId74"/>
    <p:sldId id="332" r:id="rId75"/>
    <p:sldId id="333" r:id="rId76"/>
    <p:sldId id="305" r:id="rId77"/>
    <p:sldId id="313" r:id="rId78"/>
    <p:sldId id="334" r:id="rId79"/>
    <p:sldId id="336" r:id="rId80"/>
    <p:sldId id="335"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791" autoAdjust="0"/>
  </p:normalViewPr>
  <p:slideViewPr>
    <p:cSldViewPr snapToGrid="0">
      <p:cViewPr varScale="1">
        <p:scale>
          <a:sx n="50" d="100"/>
          <a:sy n="50" d="100"/>
        </p:scale>
        <p:origin x="-787" y="-67"/>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7F032C-DE6E-4F7A-9B3D-284A10957BC3}" type="datetimeFigureOut">
              <a:rPr lang="en-US" smtClean="0"/>
              <a:pPr/>
              <a:t>7/14/2016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642B6E-C3E2-45BC-99AE-50E922526234}" type="slidenum">
              <a:rPr lang="en-US" smtClean="0"/>
              <a:pPr/>
              <a:t>‹#›</a:t>
            </a:fld>
            <a:endParaRPr lang="en-US"/>
          </a:p>
        </p:txBody>
      </p:sp>
    </p:spTree>
    <p:extLst>
      <p:ext uri="{BB962C8B-B14F-4D97-AF65-F5344CB8AC3E}">
        <p14:creationId xmlns:p14="http://schemas.microsoft.com/office/powerpoint/2010/main" xmlns="" val="3542584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Readings on the website</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2</a:t>
            </a:fld>
            <a:endParaRPr lang="en-US"/>
          </a:p>
        </p:txBody>
      </p:sp>
    </p:spTree>
    <p:extLst>
      <p:ext uri="{BB962C8B-B14F-4D97-AF65-F5344CB8AC3E}">
        <p14:creationId xmlns:p14="http://schemas.microsoft.com/office/powerpoint/2010/main" xmlns="" val="2242011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smtClean="0"/>
          </a:p>
        </p:txBody>
      </p:sp>
      <p:sp>
        <p:nvSpPr>
          <p:cNvPr id="4" name="Slide Number Placeholder 3"/>
          <p:cNvSpPr>
            <a:spLocks noGrp="1"/>
          </p:cNvSpPr>
          <p:nvPr>
            <p:ph type="sldNum" sz="quarter" idx="10"/>
          </p:nvPr>
        </p:nvSpPr>
        <p:spPr/>
        <p:txBody>
          <a:bodyPr/>
          <a:lstStyle/>
          <a:p>
            <a:fld id="{8F642B6E-C3E2-45BC-99AE-50E922526234}" type="slidenum">
              <a:rPr lang="en-US" smtClean="0"/>
              <a:pPr/>
              <a:t>22</a:t>
            </a:fld>
            <a:endParaRPr lang="en-US"/>
          </a:p>
        </p:txBody>
      </p:sp>
    </p:spTree>
    <p:extLst>
      <p:ext uri="{BB962C8B-B14F-4D97-AF65-F5344CB8AC3E}">
        <p14:creationId xmlns:p14="http://schemas.microsoft.com/office/powerpoint/2010/main" xmlns="" val="6193339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smtClean="0"/>
          </a:p>
        </p:txBody>
      </p:sp>
      <p:sp>
        <p:nvSpPr>
          <p:cNvPr id="4" name="Slide Number Placeholder 3"/>
          <p:cNvSpPr>
            <a:spLocks noGrp="1"/>
          </p:cNvSpPr>
          <p:nvPr>
            <p:ph type="sldNum" sz="quarter" idx="10"/>
          </p:nvPr>
        </p:nvSpPr>
        <p:spPr/>
        <p:txBody>
          <a:bodyPr/>
          <a:lstStyle/>
          <a:p>
            <a:fld id="{8F642B6E-C3E2-45BC-99AE-50E922526234}" type="slidenum">
              <a:rPr lang="en-US" smtClean="0"/>
              <a:pPr/>
              <a:t>23</a:t>
            </a:fld>
            <a:endParaRPr lang="en-US"/>
          </a:p>
        </p:txBody>
      </p:sp>
    </p:spTree>
    <p:extLst>
      <p:ext uri="{BB962C8B-B14F-4D97-AF65-F5344CB8AC3E}">
        <p14:creationId xmlns:p14="http://schemas.microsoft.com/office/powerpoint/2010/main" xmlns="" val="1429721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The analytic statement has no exceptions.</a:t>
            </a:r>
            <a:r>
              <a:rPr lang="en-US" baseline="0" dirty="0" smtClean="0"/>
              <a:t> But even if there were exceptions, we would not be inclined to take it as analytic.</a:t>
            </a:r>
            <a:endParaRPr lang="en-US" dirty="0" smtClean="0"/>
          </a:p>
        </p:txBody>
      </p:sp>
      <p:sp>
        <p:nvSpPr>
          <p:cNvPr id="4" name="Slide Number Placeholder 3"/>
          <p:cNvSpPr>
            <a:spLocks noGrp="1"/>
          </p:cNvSpPr>
          <p:nvPr>
            <p:ph type="sldNum" sz="quarter" idx="10"/>
          </p:nvPr>
        </p:nvSpPr>
        <p:spPr/>
        <p:txBody>
          <a:bodyPr/>
          <a:lstStyle/>
          <a:p>
            <a:fld id="{8F642B6E-C3E2-45BC-99AE-50E922526234}" type="slidenum">
              <a:rPr lang="en-US" smtClean="0"/>
              <a:pPr/>
              <a:t>24</a:t>
            </a:fld>
            <a:endParaRPr lang="en-US"/>
          </a:p>
        </p:txBody>
      </p:sp>
    </p:spTree>
    <p:extLst>
      <p:ext uri="{BB962C8B-B14F-4D97-AF65-F5344CB8AC3E}">
        <p14:creationId xmlns:p14="http://schemas.microsoft.com/office/powerpoint/2010/main" xmlns="" val="2962267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smtClean="0"/>
          </a:p>
        </p:txBody>
      </p:sp>
      <p:sp>
        <p:nvSpPr>
          <p:cNvPr id="4" name="Slide Number Placeholder 3"/>
          <p:cNvSpPr>
            <a:spLocks noGrp="1"/>
          </p:cNvSpPr>
          <p:nvPr>
            <p:ph type="sldNum" sz="quarter" idx="10"/>
          </p:nvPr>
        </p:nvSpPr>
        <p:spPr/>
        <p:txBody>
          <a:bodyPr/>
          <a:lstStyle/>
          <a:p>
            <a:fld id="{8F642B6E-C3E2-45BC-99AE-50E922526234}" type="slidenum">
              <a:rPr lang="en-US" smtClean="0"/>
              <a:pPr/>
              <a:t>25</a:t>
            </a:fld>
            <a:endParaRPr lang="en-US"/>
          </a:p>
        </p:txBody>
      </p:sp>
    </p:spTree>
    <p:extLst>
      <p:ext uri="{BB962C8B-B14F-4D97-AF65-F5344CB8AC3E}">
        <p14:creationId xmlns:p14="http://schemas.microsoft.com/office/powerpoint/2010/main" xmlns="" val="3313057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smtClean="0"/>
          </a:p>
        </p:txBody>
      </p:sp>
      <p:sp>
        <p:nvSpPr>
          <p:cNvPr id="4" name="Slide Number Placeholder 3"/>
          <p:cNvSpPr>
            <a:spLocks noGrp="1"/>
          </p:cNvSpPr>
          <p:nvPr>
            <p:ph type="sldNum" sz="quarter" idx="10"/>
          </p:nvPr>
        </p:nvSpPr>
        <p:spPr/>
        <p:txBody>
          <a:bodyPr/>
          <a:lstStyle/>
          <a:p>
            <a:fld id="{8F642B6E-C3E2-45BC-99AE-50E922526234}" type="slidenum">
              <a:rPr lang="en-US" smtClean="0"/>
              <a:pPr/>
              <a:t>26</a:t>
            </a:fld>
            <a:endParaRPr lang="en-US"/>
          </a:p>
        </p:txBody>
      </p:sp>
    </p:spTree>
    <p:extLst>
      <p:ext uri="{BB962C8B-B14F-4D97-AF65-F5344CB8AC3E}">
        <p14:creationId xmlns:p14="http://schemas.microsoft.com/office/powerpoint/2010/main" xmlns="" val="35700939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smtClean="0"/>
          </a:p>
        </p:txBody>
      </p:sp>
      <p:sp>
        <p:nvSpPr>
          <p:cNvPr id="4" name="Slide Number Placeholder 3"/>
          <p:cNvSpPr>
            <a:spLocks noGrp="1"/>
          </p:cNvSpPr>
          <p:nvPr>
            <p:ph type="sldNum" sz="quarter" idx="10"/>
          </p:nvPr>
        </p:nvSpPr>
        <p:spPr/>
        <p:txBody>
          <a:bodyPr/>
          <a:lstStyle/>
          <a:p>
            <a:fld id="{8F642B6E-C3E2-45BC-99AE-50E922526234}" type="slidenum">
              <a:rPr lang="en-US" smtClean="0"/>
              <a:pPr/>
              <a:t>27</a:t>
            </a:fld>
            <a:endParaRPr lang="en-US"/>
          </a:p>
        </p:txBody>
      </p:sp>
    </p:spTree>
    <p:extLst>
      <p:ext uri="{BB962C8B-B14F-4D97-AF65-F5344CB8AC3E}">
        <p14:creationId xmlns:p14="http://schemas.microsoft.com/office/powerpoint/2010/main" xmlns="" val="18305373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Moliere’s </a:t>
            </a:r>
            <a:r>
              <a:rPr lang="en-US" sz="1200" b="0" i="1" u="none" strike="noStrike" kern="1200" baseline="0" dirty="0" smtClean="0">
                <a:solidFill>
                  <a:schemeClr val="tx1"/>
                </a:solidFill>
                <a:latin typeface="+mn-lt"/>
                <a:ea typeface="+mn-ea"/>
                <a:cs typeface="+mn-cs"/>
              </a:rPr>
              <a:t>Le Bourgeois </a:t>
            </a:r>
            <a:r>
              <a:rPr lang="en-US" sz="1200" b="0" i="1" u="none" strike="noStrike" kern="1200" baseline="0" dirty="0" err="1" smtClean="0">
                <a:solidFill>
                  <a:schemeClr val="tx1"/>
                </a:solidFill>
                <a:latin typeface="+mn-lt"/>
                <a:ea typeface="+mn-ea"/>
                <a:cs typeface="+mn-cs"/>
              </a:rPr>
              <a:t>Gentilhomme</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conversation</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between Monsieur </a:t>
            </a:r>
            <a:r>
              <a:rPr lang="en-US" sz="1200" b="0" i="0" u="none" strike="noStrike" kern="1200" baseline="0" dirty="0" err="1" smtClean="0">
                <a:solidFill>
                  <a:schemeClr val="tx1"/>
                </a:solidFill>
                <a:latin typeface="+mn-lt"/>
                <a:ea typeface="+mn-ea"/>
                <a:cs typeface="+mn-cs"/>
              </a:rPr>
              <a:t>Jourdain</a:t>
            </a:r>
            <a:r>
              <a:rPr lang="en-US" sz="1200" b="0" i="0" u="none" strike="noStrike" kern="1200" baseline="0" dirty="0" smtClean="0">
                <a:solidFill>
                  <a:schemeClr val="tx1"/>
                </a:solidFill>
                <a:latin typeface="+mn-lt"/>
                <a:ea typeface="+mn-ea"/>
                <a:cs typeface="+mn-cs"/>
              </a:rPr>
              <a:t> and the Teacher of Philosophy. </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28</a:t>
            </a:fld>
            <a:endParaRPr lang="en-US"/>
          </a:p>
        </p:txBody>
      </p:sp>
    </p:spTree>
    <p:extLst>
      <p:ext uri="{BB962C8B-B14F-4D97-AF65-F5344CB8AC3E}">
        <p14:creationId xmlns:p14="http://schemas.microsoft.com/office/powerpoint/2010/main" xmlns="" val="1199023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Plato’s Euthyphro dialogue</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29</a:t>
            </a:fld>
            <a:endParaRPr lang="en-US"/>
          </a:p>
        </p:txBody>
      </p:sp>
    </p:spTree>
    <p:extLst>
      <p:ext uri="{BB962C8B-B14F-4D97-AF65-F5344CB8AC3E}">
        <p14:creationId xmlns:p14="http://schemas.microsoft.com/office/powerpoint/2010/main" xmlns="" val="38471786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to</a:t>
            </a:r>
            <a:r>
              <a:rPr lang="en-US" baseline="0" dirty="0" smtClean="0"/>
              <a:t> what the term applies vs. articulating an analysis</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30</a:t>
            </a:fld>
            <a:endParaRPr lang="en-US"/>
          </a:p>
        </p:txBody>
      </p:sp>
    </p:spTree>
    <p:extLst>
      <p:ext uri="{BB962C8B-B14F-4D97-AF65-F5344CB8AC3E}">
        <p14:creationId xmlns:p14="http://schemas.microsoft.com/office/powerpoint/2010/main" xmlns="" val="3228097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31</a:t>
            </a:fld>
            <a:endParaRPr lang="en-US"/>
          </a:p>
        </p:txBody>
      </p:sp>
    </p:spTree>
    <p:extLst>
      <p:ext uri="{BB962C8B-B14F-4D97-AF65-F5344CB8AC3E}">
        <p14:creationId xmlns:p14="http://schemas.microsoft.com/office/powerpoint/2010/main" xmlns="" val="610375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An analysis is a statement.</a:t>
            </a:r>
          </a:p>
        </p:txBody>
      </p:sp>
      <p:sp>
        <p:nvSpPr>
          <p:cNvPr id="4" name="Slide Number Placeholder 3"/>
          <p:cNvSpPr>
            <a:spLocks noGrp="1"/>
          </p:cNvSpPr>
          <p:nvPr>
            <p:ph type="sldNum" sz="quarter" idx="10"/>
          </p:nvPr>
        </p:nvSpPr>
        <p:spPr/>
        <p:txBody>
          <a:bodyPr/>
          <a:lstStyle/>
          <a:p>
            <a:fld id="{8F642B6E-C3E2-45BC-99AE-50E922526234}" type="slidenum">
              <a:rPr lang="en-US" smtClean="0"/>
              <a:pPr/>
              <a:t>4</a:t>
            </a:fld>
            <a:endParaRPr lang="en-US"/>
          </a:p>
        </p:txBody>
      </p:sp>
    </p:spTree>
    <p:extLst>
      <p:ext uri="{BB962C8B-B14F-4D97-AF65-F5344CB8AC3E}">
        <p14:creationId xmlns:p14="http://schemas.microsoft.com/office/powerpoint/2010/main" xmlns="" val="26404065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Philosophers</a:t>
            </a:r>
            <a:r>
              <a:rPr lang="en-US" baseline="0" dirty="0" smtClean="0"/>
              <a:t> have taken analyticity to be a source/explanation of necessity.</a:t>
            </a:r>
          </a:p>
          <a:p>
            <a:pPr marL="171450" indent="-171450">
              <a:buFontTx/>
              <a:buChar char="-"/>
            </a:pPr>
            <a:r>
              <a:rPr lang="en-US" baseline="0" dirty="0" smtClean="0"/>
              <a:t>We can try to use necessity as a criterion of analyticity.</a:t>
            </a:r>
            <a:endParaRPr lang="en-US" dirty="0" smtClean="0"/>
          </a:p>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34</a:t>
            </a:fld>
            <a:endParaRPr lang="en-US"/>
          </a:p>
        </p:txBody>
      </p:sp>
    </p:spTree>
    <p:extLst>
      <p:ext uri="{BB962C8B-B14F-4D97-AF65-F5344CB8AC3E}">
        <p14:creationId xmlns:p14="http://schemas.microsoft.com/office/powerpoint/2010/main" xmlns="" val="7727709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Cf. Bachelors are untidy.</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36</a:t>
            </a:fld>
            <a:endParaRPr lang="en-US"/>
          </a:p>
        </p:txBody>
      </p:sp>
    </p:spTree>
    <p:extLst>
      <p:ext uri="{BB962C8B-B14F-4D97-AF65-F5344CB8AC3E}">
        <p14:creationId xmlns:p14="http://schemas.microsoft.com/office/powerpoint/2010/main" xmlns="" val="13159116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39</a:t>
            </a:fld>
            <a:endParaRPr lang="en-US"/>
          </a:p>
        </p:txBody>
      </p:sp>
    </p:spTree>
    <p:extLst>
      <p:ext uri="{BB962C8B-B14F-4D97-AF65-F5344CB8AC3E}">
        <p14:creationId xmlns:p14="http://schemas.microsoft.com/office/powerpoint/2010/main" xmlns="" val="17547096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dirty="0" smtClean="0"/>
              <a:t>NB:</a:t>
            </a:r>
            <a:r>
              <a:rPr lang="en-US" baseline="0" dirty="0" smtClean="0"/>
              <a:t> singular indefinite generic; but as Cohen points out, ‘circle’ </a:t>
            </a:r>
            <a:r>
              <a:rPr lang="en-US" i="1" baseline="0" dirty="0" smtClean="0"/>
              <a:t>could</a:t>
            </a:r>
            <a:r>
              <a:rPr lang="en-US" i="0" baseline="0" dirty="0" smtClean="0"/>
              <a:t> be defined this way.</a:t>
            </a:r>
          </a:p>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41</a:t>
            </a:fld>
            <a:endParaRPr lang="en-US"/>
          </a:p>
        </p:txBody>
      </p:sp>
    </p:spTree>
    <p:extLst>
      <p:ext uri="{BB962C8B-B14F-4D97-AF65-F5344CB8AC3E}">
        <p14:creationId xmlns:p14="http://schemas.microsoft.com/office/powerpoint/2010/main" xmlns="" val="41557680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dirty="0" smtClean="0"/>
              <a:t>Roundabout</a:t>
            </a:r>
            <a:r>
              <a:rPr lang="en-US" baseline="0" dirty="0" smtClean="0"/>
              <a:t> way of talking about the subject matter known – meaning.</a:t>
            </a:r>
          </a:p>
          <a:p>
            <a:pPr marL="0" indent="0">
              <a:buFontTx/>
              <a:buNone/>
            </a:pPr>
            <a:r>
              <a:rPr lang="en-US" baseline="0" dirty="0" smtClean="0"/>
              <a:t>E-language, rather than I-language.</a:t>
            </a:r>
            <a:endParaRPr lang="en-US" dirty="0" smtClean="0"/>
          </a:p>
        </p:txBody>
      </p:sp>
      <p:sp>
        <p:nvSpPr>
          <p:cNvPr id="4" name="Slide Number Placeholder 3"/>
          <p:cNvSpPr>
            <a:spLocks noGrp="1"/>
          </p:cNvSpPr>
          <p:nvPr>
            <p:ph type="sldNum" sz="quarter" idx="10"/>
          </p:nvPr>
        </p:nvSpPr>
        <p:spPr/>
        <p:txBody>
          <a:bodyPr/>
          <a:lstStyle/>
          <a:p>
            <a:fld id="{8F642B6E-C3E2-45BC-99AE-50E922526234}" type="slidenum">
              <a:rPr lang="en-US" smtClean="0"/>
              <a:pPr/>
              <a:t>46</a:t>
            </a:fld>
            <a:endParaRPr lang="en-US"/>
          </a:p>
        </p:txBody>
      </p:sp>
    </p:spTree>
    <p:extLst>
      <p:ext uri="{BB962C8B-B14F-4D97-AF65-F5344CB8AC3E}">
        <p14:creationId xmlns:p14="http://schemas.microsoft.com/office/powerpoint/2010/main" xmlns="" val="3579919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This claim has</a:t>
            </a:r>
            <a:r>
              <a:rPr lang="en-US" baseline="0" dirty="0" smtClean="0"/>
              <a:t> a visual demonstration.</a:t>
            </a:r>
          </a:p>
        </p:txBody>
      </p:sp>
      <p:sp>
        <p:nvSpPr>
          <p:cNvPr id="4" name="Slide Number Placeholder 3"/>
          <p:cNvSpPr>
            <a:spLocks noGrp="1"/>
          </p:cNvSpPr>
          <p:nvPr>
            <p:ph type="sldNum" sz="quarter" idx="10"/>
          </p:nvPr>
        </p:nvSpPr>
        <p:spPr/>
        <p:txBody>
          <a:bodyPr/>
          <a:lstStyle/>
          <a:p>
            <a:fld id="{8F642B6E-C3E2-45BC-99AE-50E922526234}" type="slidenum">
              <a:rPr lang="en-US" smtClean="0"/>
              <a:pPr/>
              <a:t>50</a:t>
            </a:fld>
            <a:endParaRPr lang="en-US"/>
          </a:p>
        </p:txBody>
      </p:sp>
    </p:spTree>
    <p:extLst>
      <p:ext uri="{BB962C8B-B14F-4D97-AF65-F5344CB8AC3E}">
        <p14:creationId xmlns:p14="http://schemas.microsoft.com/office/powerpoint/2010/main" xmlns="" val="27544411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dirty="0" smtClean="0">
                <a:cs typeface="Times New Roman" panose="02020603050405020304" pitchFamily="18" charset="0"/>
              </a:rPr>
              <a:t>I think what is really going on is that the grounds cited are not </a:t>
            </a:r>
            <a:r>
              <a:rPr lang="en-US" sz="1200" i="1" dirty="0" smtClean="0">
                <a:cs typeface="Times New Roman" panose="02020603050405020304" pitchFamily="18" charset="0"/>
              </a:rPr>
              <a:t>proximal</a:t>
            </a:r>
            <a:r>
              <a:rPr lang="en-US" sz="1200" i="0" dirty="0" smtClean="0">
                <a:cs typeface="Times New Roman" panose="02020603050405020304" pitchFamily="18" charset="0"/>
              </a:rPr>
              <a:t>,</a:t>
            </a:r>
            <a:r>
              <a:rPr lang="en-US" sz="1200" i="0" baseline="0" dirty="0" smtClean="0">
                <a:cs typeface="Times New Roman" panose="02020603050405020304" pitchFamily="18" charset="0"/>
              </a:rPr>
              <a:t> but we will return to this on Day 5.</a:t>
            </a:r>
            <a:endParaRPr lang="en-US" sz="1200" dirty="0" smtClean="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54</a:t>
            </a:fld>
            <a:endParaRPr lang="en-US"/>
          </a:p>
        </p:txBody>
      </p:sp>
    </p:spTree>
    <p:extLst>
      <p:ext uri="{BB962C8B-B14F-4D97-AF65-F5344CB8AC3E}">
        <p14:creationId xmlns:p14="http://schemas.microsoft.com/office/powerpoint/2010/main" xmlns="" val="30189038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We have seen</a:t>
            </a:r>
            <a:r>
              <a:rPr lang="en-US" baseline="0" dirty="0" smtClean="0"/>
              <a:t> there is some justice to the first criticisms.</a:t>
            </a:r>
          </a:p>
          <a:p>
            <a:pPr marL="171450" indent="-171450">
              <a:buFontTx/>
              <a:buChar char="-"/>
            </a:pPr>
            <a:r>
              <a:rPr lang="en-US" baseline="0" dirty="0" smtClean="0"/>
              <a:t>However, w</a:t>
            </a:r>
            <a:r>
              <a:rPr lang="en-US" dirty="0" smtClean="0"/>
              <a:t>e</a:t>
            </a:r>
            <a:r>
              <a:rPr lang="en-US" baseline="0" dirty="0" smtClean="0"/>
              <a:t> made some headway by coming up with a first-pass criterion (one that still needs work).</a:t>
            </a:r>
          </a:p>
          <a:p>
            <a:pPr marL="171450" indent="-171450">
              <a:buFontTx/>
              <a:buChar char="-"/>
            </a:pPr>
            <a:r>
              <a:rPr lang="en-US" baseline="0" dirty="0" smtClean="0"/>
              <a:t>Next, we will criticize the definitional form an analysis is normally thought to take.</a:t>
            </a:r>
          </a:p>
        </p:txBody>
      </p:sp>
      <p:sp>
        <p:nvSpPr>
          <p:cNvPr id="4" name="Slide Number Placeholder 3"/>
          <p:cNvSpPr>
            <a:spLocks noGrp="1"/>
          </p:cNvSpPr>
          <p:nvPr>
            <p:ph type="sldNum" sz="quarter" idx="10"/>
          </p:nvPr>
        </p:nvSpPr>
        <p:spPr/>
        <p:txBody>
          <a:bodyPr/>
          <a:lstStyle/>
          <a:p>
            <a:fld id="{8F642B6E-C3E2-45BC-99AE-50E922526234}" type="slidenum">
              <a:rPr lang="en-US" smtClean="0"/>
              <a:pPr/>
              <a:t>55</a:t>
            </a:fld>
            <a:endParaRPr lang="en-US"/>
          </a:p>
        </p:txBody>
      </p:sp>
    </p:spTree>
    <p:extLst>
      <p:ext uri="{BB962C8B-B14F-4D97-AF65-F5344CB8AC3E}">
        <p14:creationId xmlns:p14="http://schemas.microsoft.com/office/powerpoint/2010/main" xmlns="" val="7769344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56</a:t>
            </a:fld>
            <a:endParaRPr lang="en-US"/>
          </a:p>
        </p:txBody>
      </p:sp>
    </p:spTree>
    <p:extLst>
      <p:ext uri="{BB962C8B-B14F-4D97-AF65-F5344CB8AC3E}">
        <p14:creationId xmlns:p14="http://schemas.microsoft.com/office/powerpoint/2010/main" xmlns="" val="24560096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57</a:t>
            </a:fld>
            <a:endParaRPr lang="en-US"/>
          </a:p>
        </p:txBody>
      </p:sp>
    </p:spTree>
    <p:extLst>
      <p:ext uri="{BB962C8B-B14F-4D97-AF65-F5344CB8AC3E}">
        <p14:creationId xmlns:p14="http://schemas.microsoft.com/office/powerpoint/2010/main" xmlns="" val="3611023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5</a:t>
            </a:fld>
            <a:endParaRPr lang="en-US"/>
          </a:p>
        </p:txBody>
      </p:sp>
    </p:spTree>
    <p:extLst>
      <p:ext uri="{BB962C8B-B14F-4D97-AF65-F5344CB8AC3E}">
        <p14:creationId xmlns:p14="http://schemas.microsoft.com/office/powerpoint/2010/main" xmlns="" val="32058623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58</a:t>
            </a:fld>
            <a:endParaRPr lang="en-US"/>
          </a:p>
        </p:txBody>
      </p:sp>
    </p:spTree>
    <p:extLst>
      <p:ext uri="{BB962C8B-B14F-4D97-AF65-F5344CB8AC3E}">
        <p14:creationId xmlns:p14="http://schemas.microsoft.com/office/powerpoint/2010/main" xmlns="" val="1479426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59</a:t>
            </a:fld>
            <a:endParaRPr lang="en-US"/>
          </a:p>
        </p:txBody>
      </p:sp>
    </p:spTree>
    <p:extLst>
      <p:ext uri="{BB962C8B-B14F-4D97-AF65-F5344CB8AC3E}">
        <p14:creationId xmlns:p14="http://schemas.microsoft.com/office/powerpoint/2010/main" xmlns="" val="17952709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60</a:t>
            </a:fld>
            <a:endParaRPr lang="en-US"/>
          </a:p>
        </p:txBody>
      </p:sp>
    </p:spTree>
    <p:extLst>
      <p:ext uri="{BB962C8B-B14F-4D97-AF65-F5344CB8AC3E}">
        <p14:creationId xmlns:p14="http://schemas.microsoft.com/office/powerpoint/2010/main" xmlns="" val="3827408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this analysis</a:t>
            </a:r>
            <a:r>
              <a:rPr lang="en-US" baseline="0" dirty="0" smtClean="0"/>
              <a:t> to be true, the </a:t>
            </a:r>
            <a:r>
              <a:rPr lang="en-US" baseline="0" dirty="0" err="1" smtClean="0"/>
              <a:t>biconditional</a:t>
            </a:r>
            <a:r>
              <a:rPr lang="en-US" baseline="0" dirty="0" smtClean="0"/>
              <a:t> must hold.</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63</a:t>
            </a:fld>
            <a:endParaRPr lang="en-US"/>
          </a:p>
        </p:txBody>
      </p:sp>
    </p:spTree>
    <p:extLst>
      <p:ext uri="{BB962C8B-B14F-4D97-AF65-F5344CB8AC3E}">
        <p14:creationId xmlns:p14="http://schemas.microsoft.com/office/powerpoint/2010/main" xmlns="" val="21493813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i="0" baseline="0" dirty="0" smtClean="0"/>
          </a:p>
        </p:txBody>
      </p:sp>
      <p:sp>
        <p:nvSpPr>
          <p:cNvPr id="4" name="Slide Number Placeholder 3"/>
          <p:cNvSpPr>
            <a:spLocks noGrp="1"/>
          </p:cNvSpPr>
          <p:nvPr>
            <p:ph type="sldNum" sz="quarter" idx="10"/>
          </p:nvPr>
        </p:nvSpPr>
        <p:spPr/>
        <p:txBody>
          <a:bodyPr/>
          <a:lstStyle/>
          <a:p>
            <a:fld id="{8F642B6E-C3E2-45BC-99AE-50E922526234}" type="slidenum">
              <a:rPr lang="en-US" smtClean="0"/>
              <a:pPr/>
              <a:t>65</a:t>
            </a:fld>
            <a:endParaRPr lang="en-US"/>
          </a:p>
        </p:txBody>
      </p:sp>
    </p:spTree>
    <p:extLst>
      <p:ext uri="{BB962C8B-B14F-4D97-AF65-F5344CB8AC3E}">
        <p14:creationId xmlns:p14="http://schemas.microsoft.com/office/powerpoint/2010/main" xmlns="" val="5810138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72</a:t>
            </a:fld>
            <a:endParaRPr lang="en-US"/>
          </a:p>
        </p:txBody>
      </p:sp>
    </p:spTree>
    <p:extLst>
      <p:ext uri="{BB962C8B-B14F-4D97-AF65-F5344CB8AC3E}">
        <p14:creationId xmlns:p14="http://schemas.microsoft.com/office/powerpoint/2010/main" xmlns="" val="11684718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77</a:t>
            </a:fld>
            <a:endParaRPr lang="en-US"/>
          </a:p>
        </p:txBody>
      </p:sp>
    </p:spTree>
    <p:extLst>
      <p:ext uri="{BB962C8B-B14F-4D97-AF65-F5344CB8AC3E}">
        <p14:creationId xmlns:p14="http://schemas.microsoft.com/office/powerpoint/2010/main" xmlns="" val="3173048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Too strict? How? Too lax? How?</a:t>
            </a:r>
          </a:p>
          <a:p>
            <a:pPr marL="171450" indent="-171450">
              <a:buFontTx/>
              <a:buChar char="-"/>
            </a:pPr>
            <a:r>
              <a:rPr lang="en-US" baseline="0" dirty="0" smtClean="0"/>
              <a:t>Is it circular? Could we in turn explicate ‘seat’ and ‘back’ and ‘leg’ without mentioning ‘chair’?</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7</a:t>
            </a:fld>
            <a:endParaRPr lang="en-US"/>
          </a:p>
        </p:txBody>
      </p:sp>
    </p:spTree>
    <p:extLst>
      <p:ext uri="{BB962C8B-B14F-4D97-AF65-F5344CB8AC3E}">
        <p14:creationId xmlns:p14="http://schemas.microsoft.com/office/powerpoint/2010/main" xmlns="" val="1735563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Application</a:t>
            </a:r>
            <a:r>
              <a:rPr lang="en-US" baseline="0" dirty="0" smtClean="0"/>
              <a:t> to linguistics (lexical semantics)</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8</a:t>
            </a:fld>
            <a:endParaRPr lang="en-US"/>
          </a:p>
        </p:txBody>
      </p:sp>
    </p:spTree>
    <p:extLst>
      <p:ext uri="{BB962C8B-B14F-4D97-AF65-F5344CB8AC3E}">
        <p14:creationId xmlns:p14="http://schemas.microsoft.com/office/powerpoint/2010/main" xmlns="" val="2255847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Application to philosophy</a:t>
            </a:r>
            <a:r>
              <a:rPr lang="en-US" baseline="0" dirty="0" smtClean="0"/>
              <a:t> (conceptual analysis)</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9</a:t>
            </a:fld>
            <a:endParaRPr lang="en-US"/>
          </a:p>
        </p:txBody>
      </p:sp>
    </p:spTree>
    <p:extLst>
      <p:ext uri="{BB962C8B-B14F-4D97-AF65-F5344CB8AC3E}">
        <p14:creationId xmlns:p14="http://schemas.microsoft.com/office/powerpoint/2010/main" xmlns="" val="233406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10</a:t>
            </a:fld>
            <a:endParaRPr lang="en-US"/>
          </a:p>
        </p:txBody>
      </p:sp>
    </p:spTree>
    <p:extLst>
      <p:ext uri="{BB962C8B-B14F-4D97-AF65-F5344CB8AC3E}">
        <p14:creationId xmlns:p14="http://schemas.microsoft.com/office/powerpoint/2010/main" xmlns="" val="3999567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existence of analyses would make these straightforward or tractable; not impossible on a homophonic semantics, however.</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11</a:t>
            </a:fld>
            <a:endParaRPr lang="en-US"/>
          </a:p>
        </p:txBody>
      </p:sp>
    </p:spTree>
    <p:extLst>
      <p:ext uri="{BB962C8B-B14F-4D97-AF65-F5344CB8AC3E}">
        <p14:creationId xmlns:p14="http://schemas.microsoft.com/office/powerpoint/2010/main" xmlns="" val="2330777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Argument over the</a:t>
            </a:r>
            <a:r>
              <a:rPr lang="en-US" baseline="0" dirty="0" smtClean="0"/>
              <a:t> analysis of ‘athlete’. Should it exclude non-humans?</a:t>
            </a:r>
            <a:endParaRPr lang="en-US" dirty="0"/>
          </a:p>
        </p:txBody>
      </p:sp>
      <p:sp>
        <p:nvSpPr>
          <p:cNvPr id="4" name="Slide Number Placeholder 3"/>
          <p:cNvSpPr>
            <a:spLocks noGrp="1"/>
          </p:cNvSpPr>
          <p:nvPr>
            <p:ph type="sldNum" sz="quarter" idx="10"/>
          </p:nvPr>
        </p:nvSpPr>
        <p:spPr/>
        <p:txBody>
          <a:bodyPr/>
          <a:lstStyle/>
          <a:p>
            <a:fld id="{8F642B6E-C3E2-45BC-99AE-50E922526234}" type="slidenum">
              <a:rPr lang="en-US" smtClean="0"/>
              <a:pPr/>
              <a:t>19</a:t>
            </a:fld>
            <a:endParaRPr lang="en-US"/>
          </a:p>
        </p:txBody>
      </p:sp>
    </p:spTree>
    <p:extLst>
      <p:ext uri="{BB962C8B-B14F-4D97-AF65-F5344CB8AC3E}">
        <p14:creationId xmlns:p14="http://schemas.microsoft.com/office/powerpoint/2010/main" xmlns="" val="2879418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D6FA8B-5C9D-4CEF-BCB4-5D3508536AC7}" type="datetimeFigureOut">
              <a:rPr lang="en-US" smtClean="0"/>
              <a:pPr/>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1945795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D6FA8B-5C9D-4CEF-BCB4-5D3508536AC7}" type="datetimeFigureOut">
              <a:rPr lang="en-US" smtClean="0"/>
              <a:pPr/>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3983877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D6FA8B-5C9D-4CEF-BCB4-5D3508536AC7}" type="datetimeFigureOut">
              <a:rPr lang="en-US" smtClean="0"/>
              <a:pPr/>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330746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D6FA8B-5C9D-4CEF-BCB4-5D3508536AC7}" type="datetimeFigureOut">
              <a:rPr lang="en-US" smtClean="0"/>
              <a:pPr/>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113412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D6FA8B-5C9D-4CEF-BCB4-5D3508536AC7}" type="datetimeFigureOut">
              <a:rPr lang="en-US" smtClean="0"/>
              <a:pPr/>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1298269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D6FA8B-5C9D-4CEF-BCB4-5D3508536AC7}" type="datetimeFigureOut">
              <a:rPr lang="en-US" smtClean="0"/>
              <a:pPr/>
              <a:t>7/14/2016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3484346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D6FA8B-5C9D-4CEF-BCB4-5D3508536AC7}" type="datetimeFigureOut">
              <a:rPr lang="en-US" smtClean="0"/>
              <a:pPr/>
              <a:t>7/14/2016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3027428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D6FA8B-5C9D-4CEF-BCB4-5D3508536AC7}" type="datetimeFigureOut">
              <a:rPr lang="en-US" smtClean="0"/>
              <a:pPr/>
              <a:t>7/14/2016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95584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6FA8B-5C9D-4CEF-BCB4-5D3508536AC7}" type="datetimeFigureOut">
              <a:rPr lang="en-US" smtClean="0"/>
              <a:pPr/>
              <a:t>7/14/2016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4081535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D6FA8B-5C9D-4CEF-BCB4-5D3508536AC7}" type="datetimeFigureOut">
              <a:rPr lang="en-US" smtClean="0"/>
              <a:pPr/>
              <a:t>7/14/2016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97577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D6FA8B-5C9D-4CEF-BCB4-5D3508536AC7}" type="datetimeFigureOut">
              <a:rPr lang="en-US" smtClean="0"/>
              <a:pPr/>
              <a:t>7/14/2016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370297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D6FA8B-5C9D-4CEF-BCB4-5D3508536AC7}" type="datetimeFigureOut">
              <a:rPr lang="en-US" smtClean="0"/>
              <a:pPr/>
              <a:t>7/14/2016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9B05B-B9FB-4E36-BBC7-1DE9E427F6DD}" type="slidenum">
              <a:rPr lang="en-US" smtClean="0"/>
              <a:pPr/>
              <a:t>‹#›</a:t>
            </a:fld>
            <a:endParaRPr lang="en-US"/>
          </a:p>
        </p:txBody>
      </p:sp>
    </p:spTree>
    <p:extLst>
      <p:ext uri="{BB962C8B-B14F-4D97-AF65-F5344CB8AC3E}">
        <p14:creationId xmlns:p14="http://schemas.microsoft.com/office/powerpoint/2010/main" xmlns="" val="3881214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Analysis by Default</a:t>
            </a:r>
            <a:endParaRPr lang="en-US" dirty="0"/>
          </a:p>
        </p:txBody>
      </p:sp>
      <p:sp>
        <p:nvSpPr>
          <p:cNvPr id="3" name="Subtitle 2"/>
          <p:cNvSpPr>
            <a:spLocks noGrp="1"/>
          </p:cNvSpPr>
          <p:nvPr>
            <p:ph type="subTitle" idx="1"/>
          </p:nvPr>
        </p:nvSpPr>
        <p:spPr/>
        <p:txBody>
          <a:bodyPr>
            <a:normAutofit/>
          </a:bodyPr>
          <a:lstStyle/>
          <a:p>
            <a:endParaRPr lang="en-US" dirty="0" smtClean="0"/>
          </a:p>
          <a:p>
            <a:r>
              <a:rPr lang="en-US" dirty="0" smtClean="0"/>
              <a:t>NASSLLI 2016</a:t>
            </a:r>
          </a:p>
          <a:p>
            <a:r>
              <a:rPr lang="en-US" dirty="0"/>
              <a:t>Rutgers, New Jersey</a:t>
            </a:r>
          </a:p>
          <a:p>
            <a:endParaRPr lang="en-US" dirty="0"/>
          </a:p>
        </p:txBody>
      </p:sp>
    </p:spTree>
    <p:extLst>
      <p:ext uri="{BB962C8B-B14F-4D97-AF65-F5344CB8AC3E}">
        <p14:creationId xmlns:p14="http://schemas.microsoft.com/office/powerpoint/2010/main" xmlns="" val="898523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TextBox 3"/>
              <p:cNvSpPr txBox="1"/>
              <p:nvPr/>
            </p:nvSpPr>
            <p:spPr>
              <a:xfrm>
                <a:off x="1032387" y="816077"/>
                <a:ext cx="10196052" cy="4462760"/>
              </a:xfrm>
              <a:prstGeom prst="rect">
                <a:avLst/>
              </a:prstGeom>
              <a:noFill/>
            </p:spPr>
            <p:txBody>
              <a:bodyPr wrap="square" rtlCol="0">
                <a:spAutoFit/>
              </a:bodyPr>
              <a:lstStyle/>
              <a:p>
                <a:r>
                  <a:rPr lang="en-US" sz="3200" dirty="0" smtClean="0">
                    <a:cs typeface="Times New Roman" panose="02020603050405020304" pitchFamily="18" charset="0"/>
                  </a:rPr>
                  <a:t>Getting by without analysis</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Homophonic semantics</a:t>
                </a:r>
              </a:p>
              <a:p>
                <a:endParaRPr lang="en-US" sz="2800"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cs typeface="Times New Roman" panose="02020603050405020304" pitchFamily="18" charset="0"/>
                        </a:rPr>
                        <m:t>𝜎</m:t>
                      </m:r>
                      <m:r>
                        <a:rPr lang="en-US" sz="2800" b="0" i="1" smtClean="0">
                          <a:latin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cs typeface="Times New Roman" panose="02020603050405020304" pitchFamily="18" charset="0"/>
                        </a:rPr>
                        <m:t>𝑠𝑎𝑡</m:t>
                      </m:r>
                      <m:r>
                        <a:rPr lang="en-US" sz="2800" b="0" i="1" smtClean="0">
                          <a:latin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cs typeface="Times New Roman" panose="02020603050405020304" pitchFamily="18" charset="0"/>
                        </a:rPr>
                        <m:t>𝑡𝑎𝑙𝑙</m:t>
                      </m:r>
                      <m:r>
                        <a:rPr lang="en-US" sz="2800" b="0" i="1" smtClean="0">
                          <a:latin typeface="Cambria Math" panose="02040503050406030204" pitchFamily="18" charset="0"/>
                          <a:cs typeface="Times New Roman" panose="02020603050405020304" pitchFamily="18" charset="0"/>
                        </a:rPr>
                        <m:t> </m:t>
                      </m:r>
                      <m:sSup>
                        <m:sSupPr>
                          <m:ctrlPr>
                            <a:rPr lang="en-US" sz="2800" b="0" i="1" smtClean="0">
                              <a:latin typeface="Cambria Math" panose="02040503050406030204" pitchFamily="18" charset="0"/>
                              <a:cs typeface="Times New Roman" panose="02020603050405020304" pitchFamily="18" charset="0"/>
                            </a:rPr>
                          </m:ctrlPr>
                        </m:sSupPr>
                        <m:e>
                          <m:sSub>
                            <m:sSubPr>
                              <m:ctrlPr>
                                <a:rPr lang="en-US" sz="2800" b="0" i="1" smtClean="0">
                                  <a:latin typeface="Cambria Math" panose="02040503050406030204" pitchFamily="18" charset="0"/>
                                  <a:cs typeface="Times New Roman" panose="02020603050405020304" pitchFamily="18" charset="0"/>
                                </a:rPr>
                              </m:ctrlPr>
                            </m:sSubPr>
                            <m:e>
                              <m:r>
                                <a:rPr lang="en-US" sz="2800" b="0" i="1" smtClean="0">
                                  <a:latin typeface="Cambria Math" panose="02040503050406030204" pitchFamily="18" charset="0"/>
                                  <a:cs typeface="Times New Roman" panose="02020603050405020304" pitchFamily="18" charset="0"/>
                                </a:rPr>
                                <m:t>𝑥</m:t>
                              </m:r>
                            </m:e>
                            <m:sub>
                              <m:r>
                                <a:rPr lang="en-US" sz="2800" b="0" i="1" smtClean="0">
                                  <a:latin typeface="Cambria Math" panose="02040503050406030204" pitchFamily="18" charset="0"/>
                                  <a:cs typeface="Times New Roman" panose="02020603050405020304" pitchFamily="18" charset="0"/>
                                </a:rPr>
                                <m:t>𝑖</m:t>
                              </m:r>
                            </m:sub>
                          </m:sSub>
                        </m:e>
                        <m:sup>
                          <m:r>
                            <a:rPr lang="en-US" sz="2800" b="0" i="1" smtClean="0">
                              <a:latin typeface="Cambria Math" panose="02040503050406030204" pitchFamily="18" charset="0"/>
                              <a:cs typeface="Times New Roman" panose="02020603050405020304" pitchFamily="18" charset="0"/>
                            </a:rPr>
                            <m:t>′</m:t>
                          </m:r>
                        </m:sup>
                      </m:sSup>
                      <m:r>
                        <a:rPr lang="en-US" sz="2800" b="0" i="1" smtClean="0">
                          <a:latin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8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sz="2800" i="1">
                              <a:latin typeface="Cambria Math" panose="02040503050406030204" pitchFamily="18" charset="0"/>
                              <a:ea typeface="Cambria Math" panose="02040503050406030204" pitchFamily="18" charset="0"/>
                              <a:cs typeface="Times New Roman" panose="02020603050405020304" pitchFamily="18" charset="0"/>
                            </a:rPr>
                            <m:t>𝜎</m:t>
                          </m:r>
                        </m:e>
                        <m:sub>
                          <m:r>
                            <a:rPr lang="en-US" sz="2800" b="0" i="1" smtClean="0">
                              <a:latin typeface="Cambria Math" panose="02040503050406030204" pitchFamily="18" charset="0"/>
                              <a:ea typeface="Cambria Math" panose="02040503050406030204" pitchFamily="18" charset="0"/>
                              <a:cs typeface="Times New Roman" panose="02020603050405020304" pitchFamily="18" charset="0"/>
                            </a:rPr>
                            <m:t>𝑖</m:t>
                          </m:r>
                        </m:sub>
                      </m:sSub>
                      <m:r>
                        <a:rPr lang="en-US" sz="2800" b="0" i="1" smtClean="0">
                          <a:latin typeface="Cambria Math" panose="02040503050406030204" pitchFamily="18" charset="0"/>
                          <a:ea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ea typeface="Cambria Math" panose="02040503050406030204" pitchFamily="18" charset="0"/>
                          <a:cs typeface="Times New Roman" panose="02020603050405020304" pitchFamily="18" charset="0"/>
                        </a:rPr>
                        <m:t>𝑖𝑠</m:t>
                      </m:r>
                      <m:r>
                        <a:rPr lang="en-US" sz="2800" b="0" i="1" smtClean="0">
                          <a:latin typeface="Cambria Math" panose="02040503050406030204" pitchFamily="18" charset="0"/>
                          <a:ea typeface="Cambria Math" panose="02040503050406030204" pitchFamily="18" charset="0"/>
                          <a:cs typeface="Times New Roman" panose="02020603050405020304" pitchFamily="18" charset="0"/>
                        </a:rPr>
                        <m:t> </m:t>
                      </m:r>
                      <m:r>
                        <a:rPr lang="en-US" sz="2800" b="0" i="1" smtClean="0">
                          <a:latin typeface="Cambria Math" panose="02040503050406030204" pitchFamily="18" charset="0"/>
                          <a:ea typeface="Cambria Math" panose="02040503050406030204" pitchFamily="18" charset="0"/>
                          <a:cs typeface="Times New Roman" panose="02020603050405020304" pitchFamily="18" charset="0"/>
                        </a:rPr>
                        <m:t>𝑡𝑎𝑙𝑙</m:t>
                      </m:r>
                    </m:oMath>
                  </m:oMathPara>
                </a14:m>
                <a:endParaRPr lang="en-US" sz="2800" dirty="0" smtClean="0">
                  <a:cs typeface="Times New Roman" panose="02020603050405020304" pitchFamily="18" charset="0"/>
                </a:endParaRP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Abstract from meanings of non-logical expressions</a:t>
                </a:r>
              </a:p>
              <a:p>
                <a:pPr marL="457200" indent="-457200">
                  <a:buFontTx/>
                  <a:buChar char="-"/>
                </a:pPr>
                <a:endParaRPr lang="en-US" sz="2800" dirty="0">
                  <a:cs typeface="Times New Roman" panose="02020603050405020304" pitchFamily="18" charset="0"/>
                </a:endParaRPr>
              </a:p>
              <a:p>
                <a:pPr algn="ctr"/>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ea typeface="Cambria Math" panose="02040503050406030204" pitchFamily="18" charset="0"/>
                          <a:cs typeface="Times New Roman" panose="02020603050405020304" pitchFamily="18" charset="0"/>
                        </a:rPr>
                        <m:t>ℑ</m:t>
                      </m:r>
                      <m:d>
                        <m:dPr>
                          <m:ctrlPr>
                            <a:rPr lang="en-US" sz="2800" b="0" i="1" smtClean="0">
                              <a:latin typeface="Cambria Math" panose="02040503050406030204" pitchFamily="18" charset="0"/>
                              <a:ea typeface="Cambria Math" panose="02040503050406030204" pitchFamily="18" charset="0"/>
                              <a:cs typeface="Times New Roman" panose="02020603050405020304" pitchFamily="18" charset="0"/>
                            </a:rPr>
                          </m:ctrlPr>
                        </m:dPr>
                        <m:e>
                          <m:r>
                            <a:rPr lang="en-US" sz="2800" b="0" i="1" smtClean="0">
                              <a:latin typeface="Cambria Math" panose="02040503050406030204" pitchFamily="18" charset="0"/>
                              <a:ea typeface="Cambria Math" panose="02040503050406030204" pitchFamily="18" charset="0"/>
                              <a:cs typeface="Times New Roman" panose="02020603050405020304" pitchFamily="18" charset="0"/>
                            </a:rPr>
                            <m:t>𝑡𝑎𝑙𝑙</m:t>
                          </m:r>
                        </m:e>
                      </m:d>
                      <m:r>
                        <a:rPr lang="en-US" sz="2800" b="0" i="1" smtClean="0">
                          <a:latin typeface="Cambria Math" panose="02040503050406030204" pitchFamily="18" charset="0"/>
                          <a:ea typeface="Cambria Math" panose="02040503050406030204" pitchFamily="18" charset="0"/>
                          <a:cs typeface="Times New Roman" panose="02020603050405020304" pitchFamily="18" charset="0"/>
                        </a:rPr>
                        <m:t>∈ </m:t>
                      </m:r>
                      <m:sSub>
                        <m:sSubPr>
                          <m:ctrlPr>
                            <a:rPr lang="en-US" sz="28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sz="2800" i="1">
                              <a:latin typeface="Cambria Math" panose="02040503050406030204" pitchFamily="18" charset="0"/>
                              <a:ea typeface="Cambria Math" panose="02040503050406030204" pitchFamily="18" charset="0"/>
                              <a:cs typeface="Times New Roman" panose="02020603050405020304" pitchFamily="18" charset="0"/>
                            </a:rPr>
                            <m:t>𝒟</m:t>
                          </m:r>
                        </m:e>
                        <m:sub>
                          <m:r>
                            <a:rPr lang="en-US" sz="2800" b="0" i="1" smtClean="0">
                              <a:latin typeface="Cambria Math" panose="02040503050406030204" pitchFamily="18" charset="0"/>
                              <a:ea typeface="Cambria Math" panose="02040503050406030204" pitchFamily="18" charset="0"/>
                              <a:cs typeface="Times New Roman" panose="02020603050405020304" pitchFamily="18" charset="0"/>
                            </a:rPr>
                            <m:t>𝑖𝑛𝑑</m:t>
                          </m:r>
                          <m:r>
                            <a:rPr lang="en-US" sz="2800" b="0" i="1" smtClean="0">
                              <a:latin typeface="Cambria Math" panose="02040503050406030204" pitchFamily="18" charset="0"/>
                              <a:ea typeface="Cambria Math" panose="02040503050406030204" pitchFamily="18" charset="0"/>
                              <a:cs typeface="Times New Roman" panose="02020603050405020304" pitchFamily="18" charset="0"/>
                            </a:rPr>
                            <m:t>→</m:t>
                          </m:r>
                          <m:r>
                            <a:rPr lang="en-US" sz="2800" b="0" i="1" smtClean="0">
                              <a:latin typeface="Cambria Math" panose="02040503050406030204" pitchFamily="18" charset="0"/>
                              <a:ea typeface="Cambria Math" panose="02040503050406030204" pitchFamily="18" charset="0"/>
                              <a:cs typeface="Times New Roman" panose="02020603050405020304" pitchFamily="18" charset="0"/>
                            </a:rPr>
                            <m:t>𝑏𝑜𝑜𝑙</m:t>
                          </m:r>
                        </m:sub>
                      </m:sSub>
                    </m:oMath>
                  </m:oMathPara>
                </a14:m>
                <a:endParaRPr lang="en-US" sz="2800" dirty="0">
                  <a:cs typeface="Times New Roman" panose="02020603050405020304" pitchFamily="18" charset="0"/>
                </a:endParaRPr>
              </a:p>
              <a:p>
                <a:endParaRPr lang="en-US" sz="2800" dirty="0">
                  <a:latin typeface="Calibri" panose="020F0502020204030204" pitchFamily="34" charset="0"/>
                  <a:cs typeface="Times New Roman" panose="02020603050405020304" pitchFamily="18"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1032387" y="816077"/>
                <a:ext cx="10196052" cy="4462760"/>
              </a:xfrm>
              <a:prstGeom prst="rect">
                <a:avLst/>
              </a:prstGeom>
              <a:blipFill>
                <a:blip r:embed="rId3" cstate="print"/>
                <a:stretch>
                  <a:fillRect l="-1494" t="-1776"/>
                </a:stretch>
              </a:blipFill>
            </p:spPr>
            <p:txBody>
              <a:bodyPr/>
              <a:lstStyle/>
              <a:p>
                <a:r>
                  <a:rPr lang="en-US">
                    <a:noFill/>
                  </a:rPr>
                  <a:t> </a:t>
                </a:r>
              </a:p>
            </p:txBody>
          </p:sp>
        </mc:Fallback>
      </mc:AlternateContent>
    </p:spTree>
    <p:extLst>
      <p:ext uri="{BB962C8B-B14F-4D97-AF65-F5344CB8AC3E}">
        <p14:creationId xmlns:p14="http://schemas.microsoft.com/office/powerpoint/2010/main" xmlns="" val="3673813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600986"/>
          </a:xfrm>
          <a:prstGeom prst="rect">
            <a:avLst/>
          </a:prstGeom>
          <a:noFill/>
        </p:spPr>
        <p:txBody>
          <a:bodyPr wrap="square" rtlCol="0">
            <a:spAutoFit/>
          </a:bodyPr>
          <a:lstStyle/>
          <a:p>
            <a:r>
              <a:rPr lang="en-US" sz="3200" dirty="0" smtClean="0">
                <a:cs typeface="Times New Roman" panose="02020603050405020304" pitchFamily="18" charset="0"/>
              </a:rPr>
              <a:t>Why </a:t>
            </a:r>
            <a:r>
              <a:rPr lang="en-US" sz="3200" dirty="0" err="1" smtClean="0">
                <a:cs typeface="Times New Roman" panose="02020603050405020304" pitchFamily="18" charset="0"/>
              </a:rPr>
              <a:t>analyse</a:t>
            </a:r>
            <a:r>
              <a:rPr lang="en-US" sz="3200" dirty="0" smtClean="0">
                <a:cs typeface="Times New Roman" panose="02020603050405020304" pitchFamily="18" charset="0"/>
              </a:rPr>
              <a:t>?</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Distinguish different senses of a word</a:t>
            </a:r>
          </a:p>
          <a:p>
            <a:pPr marL="457200" indent="-457200">
              <a:buFontTx/>
              <a:buChar char="-"/>
            </a:pPr>
            <a:r>
              <a:rPr lang="en-US" sz="2800" dirty="0" smtClean="0">
                <a:cs typeface="Times New Roman" panose="02020603050405020304" pitchFamily="18" charset="0"/>
              </a:rPr>
              <a:t>Distinguish different senses of a word in different dialects</a:t>
            </a:r>
          </a:p>
          <a:p>
            <a:pPr marL="457200" indent="-457200">
              <a:buFontTx/>
              <a:buChar char="-"/>
            </a:pPr>
            <a:r>
              <a:rPr lang="en-US" sz="2800" dirty="0" smtClean="0">
                <a:cs typeface="Times New Roman" panose="02020603050405020304" pitchFamily="18" charset="0"/>
              </a:rPr>
              <a:t>Distinguish different senses of a word over time</a:t>
            </a:r>
          </a:p>
          <a:p>
            <a:pPr marL="457200" indent="-457200">
              <a:buFontTx/>
              <a:buChar char="-"/>
            </a:pPr>
            <a:r>
              <a:rPr lang="en-US" sz="2800" dirty="0" smtClean="0">
                <a:cs typeface="Times New Roman" panose="02020603050405020304" pitchFamily="18" charset="0"/>
              </a:rPr>
              <a:t>Examine disputes over meaning</a:t>
            </a:r>
          </a:p>
          <a:p>
            <a:pPr marL="457200" indent="-457200">
              <a:buFontTx/>
              <a:buChar char="-"/>
            </a:pPr>
            <a:r>
              <a:rPr lang="en-US" sz="2800" dirty="0" smtClean="0">
                <a:cs typeface="Times New Roman" panose="02020603050405020304" pitchFamily="18" charset="0"/>
              </a:rPr>
              <a:t>Multidimensionality</a:t>
            </a:r>
          </a:p>
          <a:p>
            <a:pPr marL="457200" indent="-457200">
              <a:buFontTx/>
              <a:buChar char="-"/>
            </a:pPr>
            <a:endParaRPr lang="en-US" sz="2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636786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2800767"/>
          </a:xfrm>
          <a:prstGeom prst="rect">
            <a:avLst/>
          </a:prstGeom>
          <a:noFill/>
        </p:spPr>
        <p:txBody>
          <a:bodyPr wrap="square" rtlCol="0">
            <a:spAutoFit/>
          </a:bodyPr>
          <a:lstStyle/>
          <a:p>
            <a:r>
              <a:rPr lang="en-US" sz="3200" dirty="0" smtClean="0">
                <a:cs typeface="Times New Roman" panose="02020603050405020304" pitchFamily="18" charset="0"/>
              </a:rPr>
              <a:t>Ambiguity</a:t>
            </a:r>
          </a:p>
          <a:p>
            <a:endParaRPr lang="en-US" sz="3200" dirty="0">
              <a:cs typeface="Times New Roman" panose="02020603050405020304" pitchFamily="18" charset="0"/>
            </a:endParaRPr>
          </a:p>
          <a:p>
            <a:r>
              <a:rPr lang="en-US" sz="2800" dirty="0" smtClean="0">
                <a:cs typeface="Times New Roman" panose="02020603050405020304" pitchFamily="18" charset="0"/>
              </a:rPr>
              <a:t>H</a:t>
            </a:r>
            <a:r>
              <a:rPr lang="en-US" sz="2800" baseline="-25000" dirty="0" smtClean="0">
                <a:cs typeface="Times New Roman" panose="02020603050405020304" pitchFamily="18" charset="0"/>
              </a:rPr>
              <a:t>2</a:t>
            </a:r>
            <a:r>
              <a:rPr lang="en-US" sz="2800" dirty="0" smtClean="0">
                <a:cs typeface="Times New Roman" panose="02020603050405020304" pitchFamily="18" charset="0"/>
              </a:rPr>
              <a:t>O is water</a:t>
            </a:r>
          </a:p>
          <a:p>
            <a:r>
              <a:rPr lang="en-US" sz="2800" dirty="0" smtClean="0">
                <a:cs typeface="Times New Roman" panose="02020603050405020304" pitchFamily="18" charset="0"/>
              </a:rPr>
              <a:t>Ice is H</a:t>
            </a:r>
            <a:r>
              <a:rPr lang="en-US" sz="2800" baseline="-25000" dirty="0" smtClean="0">
                <a:cs typeface="Times New Roman" panose="02020603050405020304" pitchFamily="18" charset="0"/>
              </a:rPr>
              <a:t>2</a:t>
            </a:r>
            <a:r>
              <a:rPr lang="en-US" sz="2800" dirty="0" smtClean="0">
                <a:cs typeface="Times New Roman" panose="02020603050405020304" pitchFamily="18" charset="0"/>
              </a:rPr>
              <a:t>O</a:t>
            </a:r>
          </a:p>
          <a:p>
            <a:r>
              <a:rPr lang="en-US" sz="2800" dirty="0" smtClean="0">
                <a:cs typeface="Times New Roman" panose="02020603050405020304" pitchFamily="18" charset="0"/>
              </a:rPr>
              <a:t>---------------------</a:t>
            </a:r>
          </a:p>
          <a:p>
            <a:r>
              <a:rPr lang="en-US" sz="2800" dirty="0" smtClean="0">
                <a:cs typeface="Times New Roman" panose="02020603050405020304" pitchFamily="18" charset="0"/>
              </a:rPr>
              <a:t>Ice is water</a:t>
            </a:r>
          </a:p>
        </p:txBody>
      </p:sp>
    </p:spTree>
    <p:extLst>
      <p:ext uri="{BB962C8B-B14F-4D97-AF65-F5344CB8AC3E}">
        <p14:creationId xmlns:p14="http://schemas.microsoft.com/office/powerpoint/2010/main" xmlns="" val="3466563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2800767"/>
          </a:xfrm>
          <a:prstGeom prst="rect">
            <a:avLst/>
          </a:prstGeom>
          <a:noFill/>
        </p:spPr>
        <p:txBody>
          <a:bodyPr wrap="square" rtlCol="0">
            <a:spAutoFit/>
          </a:bodyPr>
          <a:lstStyle/>
          <a:p>
            <a:r>
              <a:rPr lang="en-US" sz="3200" dirty="0" smtClean="0">
                <a:cs typeface="Times New Roman" panose="02020603050405020304" pitchFamily="18" charset="0"/>
              </a:rPr>
              <a:t>Ambiguity</a:t>
            </a:r>
          </a:p>
          <a:p>
            <a:endParaRPr lang="en-US" sz="3200" dirty="0">
              <a:cs typeface="Times New Roman" panose="02020603050405020304" pitchFamily="18" charset="0"/>
            </a:endParaRPr>
          </a:p>
          <a:p>
            <a:r>
              <a:rPr lang="en-US" sz="2800" dirty="0" smtClean="0">
                <a:cs typeface="Times New Roman" panose="02020603050405020304" pitchFamily="18" charset="0"/>
              </a:rPr>
              <a:t>H</a:t>
            </a:r>
            <a:r>
              <a:rPr lang="en-US" sz="2800" baseline="-25000" dirty="0" smtClean="0">
                <a:cs typeface="Times New Roman" panose="02020603050405020304" pitchFamily="18" charset="0"/>
              </a:rPr>
              <a:t>2</a:t>
            </a:r>
            <a:r>
              <a:rPr lang="en-US" sz="2800" dirty="0" smtClean="0">
                <a:cs typeface="Times New Roman" panose="02020603050405020304" pitchFamily="18" charset="0"/>
              </a:rPr>
              <a:t>O is water</a:t>
            </a:r>
            <a:r>
              <a:rPr lang="en-US" sz="2800" baseline="-25000" dirty="0" smtClean="0">
                <a:cs typeface="Times New Roman" panose="02020603050405020304" pitchFamily="18" charset="0"/>
              </a:rPr>
              <a:t>sense-1</a:t>
            </a:r>
            <a:r>
              <a:rPr lang="en-US" sz="2800" dirty="0" smtClean="0">
                <a:cs typeface="Times New Roman" panose="02020603050405020304" pitchFamily="18" charset="0"/>
              </a:rPr>
              <a:t> </a:t>
            </a:r>
            <a:endParaRPr lang="en-US" sz="2800" baseline="-25000" dirty="0" smtClean="0">
              <a:cs typeface="Times New Roman" panose="02020603050405020304" pitchFamily="18" charset="0"/>
            </a:endParaRPr>
          </a:p>
          <a:p>
            <a:r>
              <a:rPr lang="en-US" sz="2800" dirty="0" smtClean="0">
                <a:cs typeface="Times New Roman" panose="02020603050405020304" pitchFamily="18" charset="0"/>
              </a:rPr>
              <a:t>Ice is H</a:t>
            </a:r>
            <a:r>
              <a:rPr lang="en-US" sz="2800" baseline="-25000" dirty="0" smtClean="0">
                <a:cs typeface="Times New Roman" panose="02020603050405020304" pitchFamily="18" charset="0"/>
              </a:rPr>
              <a:t>2</a:t>
            </a:r>
            <a:r>
              <a:rPr lang="en-US" sz="2800" dirty="0" smtClean="0">
                <a:cs typeface="Times New Roman" panose="02020603050405020304" pitchFamily="18" charset="0"/>
              </a:rPr>
              <a:t>O</a:t>
            </a:r>
          </a:p>
          <a:p>
            <a:r>
              <a:rPr lang="en-US" sz="2800" dirty="0" smtClean="0">
                <a:cs typeface="Times New Roman" panose="02020603050405020304" pitchFamily="18" charset="0"/>
              </a:rPr>
              <a:t>---------------------</a:t>
            </a:r>
          </a:p>
          <a:p>
            <a:r>
              <a:rPr lang="en-US" sz="2800" dirty="0" smtClean="0">
                <a:cs typeface="Times New Roman" panose="02020603050405020304" pitchFamily="18" charset="0"/>
              </a:rPr>
              <a:t>Ice is water</a:t>
            </a:r>
            <a:r>
              <a:rPr lang="en-US" sz="2800" baseline="-25000" dirty="0" smtClean="0">
                <a:cs typeface="Times New Roman" panose="02020603050405020304" pitchFamily="18" charset="0"/>
              </a:rPr>
              <a:t>sense-2</a:t>
            </a:r>
          </a:p>
        </p:txBody>
      </p:sp>
    </p:spTree>
    <p:extLst>
      <p:ext uri="{BB962C8B-B14F-4D97-AF65-F5344CB8AC3E}">
        <p14:creationId xmlns:p14="http://schemas.microsoft.com/office/powerpoint/2010/main" xmlns="" val="4896950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2308324"/>
          </a:xfrm>
          <a:prstGeom prst="rect">
            <a:avLst/>
          </a:prstGeom>
          <a:noFill/>
        </p:spPr>
        <p:txBody>
          <a:bodyPr wrap="square" rtlCol="0">
            <a:spAutoFit/>
          </a:bodyPr>
          <a:lstStyle/>
          <a:p>
            <a:r>
              <a:rPr lang="en-US" sz="3200" dirty="0" smtClean="0">
                <a:cs typeface="Times New Roman" panose="02020603050405020304" pitchFamily="18" charset="0"/>
              </a:rPr>
              <a:t>Dialectical difference</a:t>
            </a:r>
          </a:p>
          <a:p>
            <a:endParaRPr lang="en-US" sz="2800" dirty="0" smtClean="0">
              <a:cs typeface="Times New Roman" panose="02020603050405020304" pitchFamily="18" charset="0"/>
            </a:endParaRPr>
          </a:p>
          <a:p>
            <a:r>
              <a:rPr lang="en-US" sz="2800" dirty="0" smtClean="0">
                <a:cs typeface="Times New Roman" panose="02020603050405020304" pitchFamily="18" charset="0"/>
              </a:rPr>
              <a:t>In Australian English, a hamburger is not a sandwich.</a:t>
            </a:r>
          </a:p>
          <a:p>
            <a:endParaRPr lang="en-US" sz="2800" dirty="0">
              <a:cs typeface="Times New Roman" panose="02020603050405020304" pitchFamily="18" charset="0"/>
            </a:endParaRPr>
          </a:p>
          <a:p>
            <a:r>
              <a:rPr lang="en-US" sz="2800" dirty="0" smtClean="0">
                <a:cs typeface="Times New Roman" panose="02020603050405020304" pitchFamily="18" charset="0"/>
              </a:rPr>
              <a:t>In American English, a hamburger is a sandwich.</a:t>
            </a:r>
          </a:p>
        </p:txBody>
      </p:sp>
    </p:spTree>
    <p:extLst>
      <p:ext uri="{BB962C8B-B14F-4D97-AF65-F5344CB8AC3E}">
        <p14:creationId xmlns:p14="http://schemas.microsoft.com/office/powerpoint/2010/main" xmlns="" val="3354617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4462760"/>
          </a:xfrm>
          <a:prstGeom prst="rect">
            <a:avLst/>
          </a:prstGeom>
          <a:noFill/>
        </p:spPr>
        <p:txBody>
          <a:bodyPr wrap="square" rtlCol="0">
            <a:spAutoFit/>
          </a:bodyPr>
          <a:lstStyle/>
          <a:p>
            <a:r>
              <a:rPr lang="en-US" sz="3200" dirty="0" smtClean="0">
                <a:cs typeface="Times New Roman" panose="02020603050405020304" pitchFamily="18" charset="0"/>
              </a:rPr>
              <a:t>Meaning change</a:t>
            </a:r>
          </a:p>
          <a:p>
            <a:endParaRPr lang="en-US" sz="2800" dirty="0" smtClean="0">
              <a:cs typeface="Times New Roman" panose="02020603050405020304" pitchFamily="18" charset="0"/>
            </a:endParaRPr>
          </a:p>
          <a:p>
            <a:r>
              <a:rPr lang="en-US" sz="2800" dirty="0" smtClean="0">
                <a:latin typeface="Calibri" panose="020F0502020204030204" pitchFamily="34" charset="0"/>
                <a:cs typeface="Times New Roman" panose="02020603050405020304" pitchFamily="18" charset="0"/>
              </a:rPr>
              <a:t>Eighteenth-century meanings of English words:</a:t>
            </a:r>
          </a:p>
          <a:p>
            <a:endParaRPr lang="en-US" sz="2800" dirty="0">
              <a:latin typeface="Calibri" panose="020F0502020204030204" pitchFamily="34" charset="0"/>
              <a:cs typeface="Times New Roman" panose="02020603050405020304" pitchFamily="18" charset="0"/>
            </a:endParaRPr>
          </a:p>
          <a:p>
            <a:r>
              <a:rPr lang="en-US" sz="2800" i="1" dirty="0" err="1" smtClean="0">
                <a:latin typeface="Calibri" panose="020F0502020204030204" pitchFamily="34" charset="0"/>
                <a:cs typeface="Times New Roman" panose="02020603050405020304" pitchFamily="18" charset="0"/>
              </a:rPr>
              <a:t>candour</a:t>
            </a:r>
            <a:r>
              <a:rPr lang="en-US" sz="2800" dirty="0">
                <a:latin typeface="Calibri" panose="020F0502020204030204" pitchFamily="34" charset="0"/>
                <a:cs typeface="Times New Roman" panose="02020603050405020304" pitchFamily="18" charset="0"/>
              </a:rPr>
              <a:t> </a:t>
            </a:r>
            <a:r>
              <a:rPr lang="en-US" sz="2800" dirty="0" smtClean="0">
                <a:latin typeface="Calibri" panose="020F0502020204030204" pitchFamily="34" charset="0"/>
                <a:cs typeface="Times New Roman" panose="02020603050405020304" pitchFamily="18" charset="0"/>
              </a:rPr>
              <a:t>means, not </a:t>
            </a:r>
            <a:r>
              <a:rPr lang="en-US" sz="2800" i="1" dirty="0" smtClean="0">
                <a:latin typeface="Calibri" panose="020F0502020204030204" pitchFamily="34" charset="0"/>
                <a:cs typeface="Times New Roman" panose="02020603050405020304" pitchFamily="18" charset="0"/>
              </a:rPr>
              <a:t>frankness, </a:t>
            </a:r>
            <a:r>
              <a:rPr lang="en-US" sz="2800" dirty="0" smtClean="0">
                <a:latin typeface="Calibri" panose="020F0502020204030204" pitchFamily="34" charset="0"/>
                <a:cs typeface="Times New Roman" panose="02020603050405020304" pitchFamily="18" charset="0"/>
              </a:rPr>
              <a:t>but </a:t>
            </a:r>
            <a:r>
              <a:rPr lang="en-US" sz="2800" i="1" dirty="0" smtClean="0">
                <a:latin typeface="Calibri" panose="020F0502020204030204" pitchFamily="34" charset="0"/>
                <a:cs typeface="Times New Roman" panose="02020603050405020304" pitchFamily="18" charset="0"/>
              </a:rPr>
              <a:t>good-will, kindness</a:t>
            </a:r>
          </a:p>
          <a:p>
            <a:r>
              <a:rPr lang="en-US" sz="2800" i="1" dirty="0" smtClean="0">
                <a:latin typeface="Calibri" panose="020F0502020204030204" pitchFamily="34" charset="0"/>
                <a:cs typeface="Times New Roman" panose="02020603050405020304" pitchFamily="18" charset="0"/>
              </a:rPr>
              <a:t>discover</a:t>
            </a:r>
            <a:r>
              <a:rPr lang="en-US" sz="2800" dirty="0" smtClean="0">
                <a:latin typeface="Calibri" panose="020F0502020204030204" pitchFamily="34" charset="0"/>
                <a:cs typeface="Times New Roman" panose="02020603050405020304" pitchFamily="18" charset="0"/>
              </a:rPr>
              <a:t>, often not </a:t>
            </a:r>
            <a:r>
              <a:rPr lang="en-US" sz="2800" i="1" dirty="0" smtClean="0">
                <a:latin typeface="Calibri" panose="020F0502020204030204" pitchFamily="34" charset="0"/>
                <a:cs typeface="Times New Roman" panose="02020603050405020304" pitchFamily="18" charset="0"/>
              </a:rPr>
              <a:t>find, </a:t>
            </a:r>
            <a:r>
              <a:rPr lang="en-US" sz="2800" dirty="0" smtClean="0">
                <a:latin typeface="Calibri" panose="020F0502020204030204" pitchFamily="34" charset="0"/>
                <a:cs typeface="Times New Roman" panose="02020603050405020304" pitchFamily="18" charset="0"/>
              </a:rPr>
              <a:t>but</a:t>
            </a:r>
            <a:r>
              <a:rPr lang="en-US" sz="2800" i="1" dirty="0">
                <a:latin typeface="Calibri" panose="020F0502020204030204" pitchFamily="34" charset="0"/>
                <a:cs typeface="Times New Roman" panose="02020603050405020304" pitchFamily="18" charset="0"/>
              </a:rPr>
              <a:t> </a:t>
            </a:r>
            <a:r>
              <a:rPr lang="en-US" sz="2800" i="1" dirty="0" smtClean="0">
                <a:latin typeface="Calibri" panose="020F0502020204030204" pitchFamily="34" charset="0"/>
                <a:cs typeface="Times New Roman" panose="02020603050405020304" pitchFamily="18" charset="0"/>
              </a:rPr>
              <a:t>reveal, disclose</a:t>
            </a:r>
          </a:p>
          <a:p>
            <a:r>
              <a:rPr lang="en-US" sz="2800" i="1" dirty="0" smtClean="0">
                <a:latin typeface="Calibri" panose="020F0502020204030204" pitchFamily="34" charset="0"/>
                <a:cs typeface="Times New Roman" panose="02020603050405020304" pitchFamily="18" charset="0"/>
              </a:rPr>
              <a:t>disgusting</a:t>
            </a:r>
            <a:r>
              <a:rPr lang="en-US" sz="2800" dirty="0" smtClean="0">
                <a:latin typeface="Calibri" panose="020F0502020204030204" pitchFamily="34" charset="0"/>
                <a:cs typeface="Times New Roman" panose="02020603050405020304" pitchFamily="18" charset="0"/>
              </a:rPr>
              <a:t>, not </a:t>
            </a:r>
            <a:r>
              <a:rPr lang="en-US" sz="2800" i="1" dirty="0" smtClean="0">
                <a:latin typeface="Calibri" panose="020F0502020204030204" pitchFamily="34" charset="0"/>
                <a:cs typeface="Times New Roman" panose="02020603050405020304" pitchFamily="18" charset="0"/>
              </a:rPr>
              <a:t>repulsive</a:t>
            </a:r>
            <a:r>
              <a:rPr lang="en-US" sz="2800" dirty="0" smtClean="0">
                <a:latin typeface="Calibri" panose="020F0502020204030204" pitchFamily="34" charset="0"/>
                <a:cs typeface="Times New Roman" panose="02020603050405020304" pitchFamily="18" charset="0"/>
              </a:rPr>
              <a:t>, but </a:t>
            </a:r>
            <a:r>
              <a:rPr lang="en-US" sz="2800" i="1" dirty="0" smtClean="0">
                <a:latin typeface="Calibri" panose="020F0502020204030204" pitchFamily="34" charset="0"/>
                <a:cs typeface="Times New Roman" panose="02020603050405020304" pitchFamily="18" charset="0"/>
              </a:rPr>
              <a:t>distasteful, boring</a:t>
            </a:r>
          </a:p>
          <a:p>
            <a:r>
              <a:rPr lang="en-US" sz="2800" i="1" dirty="0" smtClean="0">
                <a:latin typeface="Calibri" panose="020F0502020204030204" pitchFamily="34" charset="0"/>
                <a:cs typeface="Times New Roman" panose="02020603050405020304" pitchFamily="18" charset="0"/>
              </a:rPr>
              <a:t>meat, </a:t>
            </a:r>
            <a:r>
              <a:rPr lang="en-US" sz="2800" dirty="0" smtClean="0">
                <a:latin typeface="Calibri" panose="020F0502020204030204" pitchFamily="34" charset="0"/>
                <a:cs typeface="Times New Roman" panose="02020603050405020304" pitchFamily="18" charset="0"/>
              </a:rPr>
              <a:t>not necessarily </a:t>
            </a:r>
            <a:r>
              <a:rPr lang="en-US" sz="2800" i="1" dirty="0" smtClean="0">
                <a:latin typeface="Calibri" panose="020F0502020204030204" pitchFamily="34" charset="0"/>
                <a:cs typeface="Times New Roman" panose="02020603050405020304" pitchFamily="18" charset="0"/>
              </a:rPr>
              <a:t>flesh</a:t>
            </a:r>
            <a:r>
              <a:rPr lang="en-US" sz="2800" dirty="0" smtClean="0">
                <a:latin typeface="Calibri" panose="020F0502020204030204" pitchFamily="34" charset="0"/>
                <a:cs typeface="Times New Roman" panose="02020603050405020304" pitchFamily="18" charset="0"/>
              </a:rPr>
              <a:t>, but </a:t>
            </a:r>
            <a:r>
              <a:rPr lang="en-US" sz="2800" i="1" dirty="0" smtClean="0">
                <a:latin typeface="Calibri" panose="020F0502020204030204" pitchFamily="34" charset="0"/>
                <a:cs typeface="Times New Roman" panose="02020603050405020304" pitchFamily="18" charset="0"/>
              </a:rPr>
              <a:t>food in general</a:t>
            </a:r>
          </a:p>
          <a:p>
            <a:r>
              <a:rPr lang="en-US" sz="2800" i="1" dirty="0" smtClean="0">
                <a:latin typeface="Calibri" panose="020F0502020204030204" pitchFamily="34" charset="0"/>
                <a:cs typeface="Times New Roman" panose="02020603050405020304" pitchFamily="18" charset="0"/>
              </a:rPr>
              <a:t>sentiments, </a:t>
            </a:r>
            <a:r>
              <a:rPr lang="en-US" sz="2800" dirty="0" smtClean="0">
                <a:latin typeface="Calibri" panose="020F0502020204030204" pitchFamily="34" charset="0"/>
                <a:cs typeface="Times New Roman" panose="02020603050405020304" pitchFamily="18" charset="0"/>
              </a:rPr>
              <a:t>not </a:t>
            </a:r>
            <a:r>
              <a:rPr lang="en-US" sz="2800" i="1" dirty="0" smtClean="0">
                <a:latin typeface="Calibri" panose="020F0502020204030204" pitchFamily="34" charset="0"/>
                <a:cs typeface="Times New Roman" panose="02020603050405020304" pitchFamily="18" charset="0"/>
              </a:rPr>
              <a:t>feelings</a:t>
            </a:r>
            <a:r>
              <a:rPr lang="en-US" sz="2800" dirty="0" smtClean="0">
                <a:latin typeface="Calibri" panose="020F0502020204030204" pitchFamily="34" charset="0"/>
                <a:cs typeface="Times New Roman" panose="02020603050405020304" pitchFamily="18" charset="0"/>
              </a:rPr>
              <a:t>, but </a:t>
            </a:r>
            <a:r>
              <a:rPr lang="en-US" sz="2800" i="1" dirty="0" smtClean="0">
                <a:latin typeface="Calibri" panose="020F0502020204030204" pitchFamily="34" charset="0"/>
                <a:cs typeface="Times New Roman" panose="02020603050405020304" pitchFamily="18" charset="0"/>
              </a:rPr>
              <a:t>thoughts</a:t>
            </a:r>
          </a:p>
          <a:p>
            <a:r>
              <a:rPr lang="en-US" sz="2800" i="1" dirty="0" smtClean="0">
                <a:latin typeface="Calibri" panose="020F0502020204030204" pitchFamily="34" charset="0"/>
                <a:cs typeface="Times New Roman" panose="02020603050405020304" pitchFamily="18" charset="0"/>
              </a:rPr>
              <a:t>want</a:t>
            </a:r>
            <a:r>
              <a:rPr lang="en-US" sz="2800" dirty="0" smtClean="0">
                <a:latin typeface="Calibri" panose="020F0502020204030204" pitchFamily="34" charset="0"/>
                <a:cs typeface="Times New Roman" panose="02020603050405020304" pitchFamily="18" charset="0"/>
              </a:rPr>
              <a:t>, not </a:t>
            </a:r>
            <a:r>
              <a:rPr lang="en-US" sz="2800" i="1" dirty="0" smtClean="0">
                <a:latin typeface="Calibri" panose="020F0502020204030204" pitchFamily="34" charset="0"/>
                <a:cs typeface="Times New Roman" panose="02020603050405020304" pitchFamily="18" charset="0"/>
              </a:rPr>
              <a:t>desire</a:t>
            </a:r>
            <a:r>
              <a:rPr lang="en-US" sz="2800" dirty="0" smtClean="0">
                <a:latin typeface="Calibri" panose="020F0502020204030204" pitchFamily="34" charset="0"/>
                <a:cs typeface="Times New Roman" panose="02020603050405020304" pitchFamily="18" charset="0"/>
              </a:rPr>
              <a:t>, but </a:t>
            </a:r>
            <a:r>
              <a:rPr lang="en-US" sz="2800" i="1" dirty="0" smtClean="0">
                <a:latin typeface="Calibri" panose="020F0502020204030204" pitchFamily="34" charset="0"/>
                <a:cs typeface="Times New Roman" panose="02020603050405020304" pitchFamily="18" charset="0"/>
              </a:rPr>
              <a:t>lack</a:t>
            </a:r>
            <a:r>
              <a:rPr lang="en-US" sz="2800" dirty="0" smtClean="0">
                <a:latin typeface="Calibri" panose="020F0502020204030204" pitchFamily="34" charset="0"/>
                <a:cs typeface="Times New Roman" panose="02020603050405020304" pitchFamily="18" charset="0"/>
              </a:rPr>
              <a:t> </a:t>
            </a:r>
            <a:endParaRPr lang="en-US" sz="2800" i="1"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1693177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877437"/>
          </a:xfrm>
          <a:prstGeom prst="rect">
            <a:avLst/>
          </a:prstGeom>
          <a:noFill/>
        </p:spPr>
        <p:txBody>
          <a:bodyPr wrap="square" rtlCol="0">
            <a:spAutoFit/>
          </a:bodyPr>
          <a:lstStyle/>
          <a:p>
            <a:r>
              <a:rPr lang="en-US" sz="3200" dirty="0" smtClean="0">
                <a:cs typeface="Times New Roman" panose="02020603050405020304" pitchFamily="18" charset="0"/>
              </a:rPr>
              <a:t>Semantic conflict</a:t>
            </a:r>
          </a:p>
          <a:p>
            <a:endParaRPr lang="en-US" sz="2800" dirty="0" smtClean="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‘Is </a:t>
            </a:r>
            <a:r>
              <a:rPr lang="en-US" sz="2800" dirty="0" smtClean="0">
                <a:latin typeface="Calibri" panose="020F0502020204030204" pitchFamily="34" charset="0"/>
                <a:cs typeface="Times New Roman" panose="02020603050405020304" pitchFamily="18" charset="0"/>
              </a:rPr>
              <a:t>a hotdog/ramen burger/tuna melt a sandwich?’</a:t>
            </a:r>
            <a:endParaRPr lang="en-US" sz="2800" dirty="0">
              <a:latin typeface="Calibri" panose="020F0502020204030204" pitchFamily="34" charset="0"/>
              <a:cs typeface="Times New Roman" panose="02020603050405020304" pitchFamily="18" charset="0"/>
            </a:endParaRPr>
          </a:p>
          <a:p>
            <a:endParaRPr lang="en-US" sz="2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584471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877437"/>
          </a:xfrm>
          <a:prstGeom prst="rect">
            <a:avLst/>
          </a:prstGeom>
          <a:noFill/>
        </p:spPr>
        <p:txBody>
          <a:bodyPr wrap="square" rtlCol="0">
            <a:spAutoFit/>
          </a:bodyPr>
          <a:lstStyle/>
          <a:p>
            <a:r>
              <a:rPr lang="en-US" sz="3200" dirty="0" smtClean="0">
                <a:cs typeface="Times New Roman" panose="02020603050405020304" pitchFamily="18" charset="0"/>
              </a:rPr>
              <a:t>Semantic conflict</a:t>
            </a:r>
          </a:p>
          <a:p>
            <a:endParaRPr lang="en-US" sz="2800" dirty="0" smtClean="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‘Is Secretariat an athlete?’ (Ludlow 2011)</a:t>
            </a:r>
          </a:p>
          <a:p>
            <a:endParaRPr lang="en-US" sz="2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8981824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2308324"/>
          </a:xfrm>
          <a:prstGeom prst="rect">
            <a:avLst/>
          </a:prstGeom>
          <a:noFill/>
        </p:spPr>
        <p:txBody>
          <a:bodyPr wrap="square" rtlCol="0">
            <a:spAutoFit/>
          </a:bodyPr>
          <a:lstStyle/>
          <a:p>
            <a:r>
              <a:rPr lang="en-US" sz="3200" dirty="0" smtClean="0">
                <a:cs typeface="Times New Roman" panose="02020603050405020304" pitchFamily="18" charset="0"/>
              </a:rPr>
              <a:t>Semantic conflict</a:t>
            </a:r>
          </a:p>
          <a:p>
            <a:endParaRPr lang="en-US" sz="2800" dirty="0" smtClean="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‘Is Secretariat an athlete?’ (Ludlow 2011)</a:t>
            </a:r>
          </a:p>
          <a:p>
            <a:endParaRPr lang="en-US" sz="2800" dirty="0" smtClean="0">
              <a:latin typeface="Calibri" panose="020F0502020204030204" pitchFamily="34" charset="0"/>
              <a:cs typeface="Times New Roman" panose="02020603050405020304" pitchFamily="18" charset="0"/>
            </a:endParaRPr>
          </a:p>
          <a:p>
            <a:pPr marL="457200" indent="-457200">
              <a:buFontTx/>
              <a:buChar char="-"/>
            </a:pPr>
            <a:r>
              <a:rPr lang="en-US" sz="2800" dirty="0" smtClean="0">
                <a:latin typeface="Calibri" panose="020F0502020204030204" pitchFamily="34" charset="0"/>
                <a:cs typeface="Times New Roman" panose="02020603050405020304" pitchFamily="18" charset="0"/>
              </a:rPr>
              <a:t>pro: ran 1.5 miles in 2:24 (37.5 mph)</a:t>
            </a:r>
          </a:p>
        </p:txBody>
      </p:sp>
    </p:spTree>
    <p:extLst>
      <p:ext uri="{BB962C8B-B14F-4D97-AF65-F5344CB8AC3E}">
        <p14:creationId xmlns:p14="http://schemas.microsoft.com/office/powerpoint/2010/main" xmlns="" val="17308049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170099"/>
          </a:xfrm>
          <a:prstGeom prst="rect">
            <a:avLst/>
          </a:prstGeom>
          <a:noFill/>
        </p:spPr>
        <p:txBody>
          <a:bodyPr wrap="square" rtlCol="0">
            <a:spAutoFit/>
          </a:bodyPr>
          <a:lstStyle/>
          <a:p>
            <a:r>
              <a:rPr lang="en-US" sz="3200" dirty="0" smtClean="0">
                <a:cs typeface="Times New Roman" panose="02020603050405020304" pitchFamily="18" charset="0"/>
              </a:rPr>
              <a:t>Semantic conflict</a:t>
            </a:r>
          </a:p>
          <a:p>
            <a:endParaRPr lang="en-US" sz="2800" dirty="0" smtClean="0">
              <a:cs typeface="Times New Roman" panose="02020603050405020304" pitchFamily="18" charset="0"/>
            </a:endParaRPr>
          </a:p>
          <a:p>
            <a:r>
              <a:rPr lang="en-US" sz="2800" dirty="0" smtClean="0">
                <a:latin typeface="Calibri" panose="020F0502020204030204" pitchFamily="34" charset="0"/>
                <a:cs typeface="Times New Roman" panose="02020603050405020304" pitchFamily="18" charset="0"/>
              </a:rPr>
              <a:t>‘Is Secretariat an athlete?’ (Ludlow 2011)</a:t>
            </a:r>
          </a:p>
          <a:p>
            <a:endParaRPr lang="en-US" sz="2800" dirty="0" smtClean="0">
              <a:latin typeface="Calibri" panose="020F0502020204030204" pitchFamily="34" charset="0"/>
              <a:cs typeface="Times New Roman" panose="02020603050405020304" pitchFamily="18" charset="0"/>
            </a:endParaRPr>
          </a:p>
          <a:p>
            <a:pPr marL="457200" indent="-457200">
              <a:buFontTx/>
              <a:buChar char="-"/>
            </a:pPr>
            <a:r>
              <a:rPr lang="en-US" sz="2800" dirty="0" smtClean="0">
                <a:latin typeface="Calibri" panose="020F0502020204030204" pitchFamily="34" charset="0"/>
                <a:cs typeface="Times New Roman" panose="02020603050405020304" pitchFamily="18" charset="0"/>
              </a:rPr>
              <a:t>pro: ran 1.5 miles in 2:24 (37.5 mph)</a:t>
            </a:r>
          </a:p>
          <a:p>
            <a:pPr marL="457200" indent="-457200">
              <a:buFontTx/>
              <a:buChar char="-"/>
            </a:pPr>
            <a:r>
              <a:rPr lang="en-US" sz="2800" dirty="0" smtClean="0">
                <a:latin typeface="Calibri" panose="020F0502020204030204" pitchFamily="34" charset="0"/>
                <a:cs typeface="Times New Roman" panose="02020603050405020304" pitchFamily="18" charset="0"/>
              </a:rPr>
              <a:t>con: is a horse</a:t>
            </a:r>
          </a:p>
          <a:p>
            <a:endParaRPr lang="en-US" sz="2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0045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1658" y="606175"/>
            <a:ext cx="10808413" cy="5755422"/>
          </a:xfrm>
          <a:prstGeom prst="rect">
            <a:avLst/>
          </a:prstGeom>
          <a:noFill/>
        </p:spPr>
        <p:txBody>
          <a:bodyPr wrap="square" rtlCol="0">
            <a:spAutoFit/>
          </a:bodyPr>
          <a:lstStyle/>
          <a:p>
            <a:r>
              <a:rPr lang="en-US" sz="3200" dirty="0" smtClean="0"/>
              <a:t>Schedule</a:t>
            </a:r>
          </a:p>
          <a:p>
            <a:endParaRPr lang="en-US" sz="2800" dirty="0"/>
          </a:p>
          <a:p>
            <a:r>
              <a:rPr lang="en-US" sz="2800" dirty="0" smtClean="0"/>
              <a:t>Today</a:t>
            </a:r>
          </a:p>
          <a:p>
            <a:r>
              <a:rPr lang="en-US" sz="2800" i="1" dirty="0" smtClean="0"/>
              <a:t>Conceptions and criticisms of analysis</a:t>
            </a:r>
          </a:p>
          <a:p>
            <a:endParaRPr lang="en-US" sz="2800" i="1" dirty="0"/>
          </a:p>
          <a:p>
            <a:r>
              <a:rPr lang="en-US" sz="2800" dirty="0" smtClean="0"/>
              <a:t>Tuesday and Wednesday</a:t>
            </a:r>
          </a:p>
          <a:p>
            <a:r>
              <a:rPr lang="en-US" sz="2800" i="1" dirty="0" smtClean="0"/>
              <a:t>Common law constraint, default logic, coding constraint into default logic</a:t>
            </a:r>
          </a:p>
          <a:p>
            <a:endParaRPr lang="en-US" sz="2800" i="1" dirty="0"/>
          </a:p>
          <a:p>
            <a:r>
              <a:rPr lang="en-US" sz="2800" dirty="0" smtClean="0"/>
              <a:t>Thursday</a:t>
            </a:r>
          </a:p>
          <a:p>
            <a:r>
              <a:rPr lang="en-US" sz="2800" i="1" dirty="0" smtClean="0"/>
              <a:t>Vagueness</a:t>
            </a:r>
          </a:p>
          <a:p>
            <a:endParaRPr lang="en-US" sz="2800" i="1" dirty="0"/>
          </a:p>
          <a:p>
            <a:r>
              <a:rPr lang="en-US" sz="2800" dirty="0" smtClean="0"/>
              <a:t>Friday</a:t>
            </a:r>
          </a:p>
          <a:p>
            <a:r>
              <a:rPr lang="en-US" sz="2800" i="1" dirty="0" smtClean="0"/>
              <a:t>Subjectivity</a:t>
            </a:r>
            <a:endParaRPr lang="en-US" sz="2800" i="1" dirty="0"/>
          </a:p>
        </p:txBody>
      </p:sp>
    </p:spTree>
    <p:extLst>
      <p:ext uri="{BB962C8B-B14F-4D97-AF65-F5344CB8AC3E}">
        <p14:creationId xmlns:p14="http://schemas.microsoft.com/office/powerpoint/2010/main" xmlns="" val="353082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906184" cy="1446550"/>
          </a:xfrm>
          <a:prstGeom prst="rect">
            <a:avLst/>
          </a:prstGeom>
          <a:noFill/>
        </p:spPr>
        <p:txBody>
          <a:bodyPr wrap="square" rtlCol="0">
            <a:spAutoFit/>
          </a:bodyPr>
          <a:lstStyle/>
          <a:p>
            <a:r>
              <a:rPr lang="en-US" sz="3200" dirty="0" smtClean="0">
                <a:cs typeface="Times New Roman" panose="02020603050405020304" pitchFamily="18" charset="0"/>
              </a:rPr>
              <a:t>Multidimensionality</a:t>
            </a:r>
          </a:p>
          <a:p>
            <a:endParaRPr lang="en-US" sz="2800" dirty="0" smtClean="0">
              <a:cs typeface="Times New Roman" panose="02020603050405020304" pitchFamily="18" charset="0"/>
            </a:endParaRPr>
          </a:p>
          <a:p>
            <a:r>
              <a:rPr lang="en-US" sz="2800" dirty="0" smtClean="0"/>
              <a:t>Which line is </a:t>
            </a:r>
            <a:r>
              <a:rPr lang="en-US" sz="2800" i="1" dirty="0" smtClean="0"/>
              <a:t>curvier?</a:t>
            </a:r>
            <a:endParaRPr lang="en-US" sz="2800" dirty="0">
              <a:latin typeface="Calibri" panose="020F0502020204030204" pitchFamily="34" charset="0"/>
              <a:cs typeface="Times New Roman" panose="02020603050405020304" pitchFamily="18" charset="0"/>
            </a:endParaRPr>
          </a:p>
        </p:txBody>
      </p:sp>
      <p:sp>
        <p:nvSpPr>
          <p:cNvPr id="3" name="Freeform 2"/>
          <p:cNvSpPr/>
          <p:nvPr/>
        </p:nvSpPr>
        <p:spPr>
          <a:xfrm>
            <a:off x="1500027" y="5095984"/>
            <a:ext cx="9174822" cy="924674"/>
          </a:xfrm>
          <a:custGeom>
            <a:avLst/>
            <a:gdLst>
              <a:gd name="connsiteX0" fmla="*/ 0 w 12257070"/>
              <a:gd name="connsiteY0" fmla="*/ 986319 h 1428109"/>
              <a:gd name="connsiteX1" fmla="*/ 3791164 w 12257070"/>
              <a:gd name="connsiteY1" fmla="*/ 10274 h 1428109"/>
              <a:gd name="connsiteX2" fmla="*/ 8352890 w 12257070"/>
              <a:gd name="connsiteY2" fmla="*/ 1428108 h 1428109"/>
              <a:gd name="connsiteX3" fmla="*/ 12257070 w 12257070"/>
              <a:gd name="connsiteY3" fmla="*/ 0 h 1428109"/>
            </a:gdLst>
            <a:ahLst/>
            <a:cxnLst>
              <a:cxn ang="0">
                <a:pos x="connsiteX0" y="connsiteY0"/>
              </a:cxn>
              <a:cxn ang="0">
                <a:pos x="connsiteX1" y="connsiteY1"/>
              </a:cxn>
              <a:cxn ang="0">
                <a:pos x="connsiteX2" y="connsiteY2"/>
              </a:cxn>
              <a:cxn ang="0">
                <a:pos x="connsiteX3" y="connsiteY3"/>
              </a:cxn>
            </a:cxnLst>
            <a:rect l="l" t="t" r="r" b="b"/>
            <a:pathLst>
              <a:path w="12257070" h="1428109">
                <a:moveTo>
                  <a:pt x="0" y="986319"/>
                </a:moveTo>
                <a:cubicBezTo>
                  <a:pt x="1199508" y="461481"/>
                  <a:pt x="2399016" y="-63357"/>
                  <a:pt x="3791164" y="10274"/>
                </a:cubicBezTo>
                <a:cubicBezTo>
                  <a:pt x="5183312" y="83905"/>
                  <a:pt x="6941906" y="1429820"/>
                  <a:pt x="8352890" y="1428108"/>
                </a:cubicBezTo>
                <a:cubicBezTo>
                  <a:pt x="9763874" y="1426396"/>
                  <a:pt x="11010472" y="713198"/>
                  <a:pt x="12257070"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rot="10800000">
            <a:off x="5299147" y="1948550"/>
            <a:ext cx="4204448" cy="1879289"/>
          </a:xfrm>
          <a:custGeom>
            <a:avLst/>
            <a:gdLst>
              <a:gd name="connsiteX0" fmla="*/ 0 w 4202130"/>
              <a:gd name="connsiteY0" fmla="*/ 51371 h 1890504"/>
              <a:gd name="connsiteX1" fmla="*/ 1962364 w 4202130"/>
              <a:gd name="connsiteY1" fmla="*/ 1890445 h 1890504"/>
              <a:gd name="connsiteX2" fmla="*/ 4202130 w 4202130"/>
              <a:gd name="connsiteY2" fmla="*/ 0 h 1890504"/>
            </a:gdLst>
            <a:ahLst/>
            <a:cxnLst>
              <a:cxn ang="0">
                <a:pos x="connsiteX0" y="connsiteY0"/>
              </a:cxn>
              <a:cxn ang="0">
                <a:pos x="connsiteX1" y="connsiteY1"/>
              </a:cxn>
              <a:cxn ang="0">
                <a:pos x="connsiteX2" y="connsiteY2"/>
              </a:cxn>
            </a:cxnLst>
            <a:rect l="l" t="t" r="r" b="b"/>
            <a:pathLst>
              <a:path w="4202130" h="1890504">
                <a:moveTo>
                  <a:pt x="0" y="51371"/>
                </a:moveTo>
                <a:cubicBezTo>
                  <a:pt x="631004" y="975189"/>
                  <a:pt x="1262009" y="1899007"/>
                  <a:pt x="1962364" y="1890445"/>
                </a:cubicBezTo>
                <a:cubicBezTo>
                  <a:pt x="2662719" y="1881883"/>
                  <a:pt x="3432424" y="940941"/>
                  <a:pt x="4202130" y="0"/>
                </a:cubicBezTo>
              </a:path>
            </a:pathLst>
          </a:cu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5585913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600986"/>
          </a:xfrm>
          <a:prstGeom prst="rect">
            <a:avLst/>
          </a:prstGeom>
          <a:noFill/>
        </p:spPr>
        <p:txBody>
          <a:bodyPr wrap="square" rtlCol="0">
            <a:spAutoFit/>
          </a:bodyPr>
          <a:lstStyle/>
          <a:p>
            <a:r>
              <a:rPr lang="en-US" sz="3200" dirty="0" smtClean="0">
                <a:cs typeface="Times New Roman" panose="02020603050405020304" pitchFamily="18" charset="0"/>
              </a:rPr>
              <a:t>Criticisms of analysis</a:t>
            </a:r>
          </a:p>
          <a:p>
            <a:endParaRPr lang="en-US" sz="2800" dirty="0" smtClean="0">
              <a:cs typeface="Times New Roman" panose="02020603050405020304" pitchFamily="18" charset="0"/>
            </a:endParaRPr>
          </a:p>
          <a:p>
            <a:pPr marL="457200" indent="-457200">
              <a:buFontTx/>
              <a:buChar char="-"/>
            </a:pPr>
            <a:r>
              <a:rPr lang="en-US" sz="2800" dirty="0" smtClean="0">
                <a:latin typeface="Calibri" panose="020F0502020204030204" pitchFamily="34" charset="0"/>
                <a:cs typeface="Times New Roman" panose="02020603050405020304" pitchFamily="18" charset="0"/>
              </a:rPr>
              <a:t>There is no criterion for an analytical statement (i.e. there is no </a:t>
            </a:r>
            <a:r>
              <a:rPr lang="en-US" sz="2800" i="1" dirty="0" smtClean="0">
                <a:latin typeface="Calibri" panose="020F0502020204030204" pitchFamily="34" charset="0"/>
                <a:cs typeface="Times New Roman" panose="02020603050405020304" pitchFamily="18" charset="0"/>
              </a:rPr>
              <a:t>analysis</a:t>
            </a:r>
            <a:r>
              <a:rPr lang="en-US" sz="2800" dirty="0" smtClean="0">
                <a:latin typeface="Calibri" panose="020F0502020204030204" pitchFamily="34" charset="0"/>
                <a:cs typeface="Times New Roman" panose="02020603050405020304" pitchFamily="18" charset="0"/>
              </a:rPr>
              <a:t> of analysis).</a:t>
            </a:r>
          </a:p>
          <a:p>
            <a:pPr marL="457200" indent="-457200">
              <a:buFontTx/>
              <a:buChar char="-"/>
            </a:pPr>
            <a:r>
              <a:rPr lang="en-US" sz="2800" dirty="0" smtClean="0">
                <a:latin typeface="Calibri" panose="020F0502020204030204" pitchFamily="34" charset="0"/>
                <a:cs typeface="Times New Roman" panose="02020603050405020304" pitchFamily="18" charset="0"/>
              </a:rPr>
              <a:t>There is no analytic/synthetic distinction (Quine).</a:t>
            </a:r>
          </a:p>
          <a:p>
            <a:pPr marL="457200" indent="-457200">
              <a:buFontTx/>
              <a:buChar char="-"/>
            </a:pPr>
            <a:r>
              <a:rPr lang="en-US" sz="2800" dirty="0" smtClean="0">
                <a:latin typeface="Calibri" panose="020F0502020204030204" pitchFamily="34" charset="0"/>
                <a:cs typeface="Times New Roman" panose="02020603050405020304" pitchFamily="18" charset="0"/>
              </a:rPr>
              <a:t>Outside of </a:t>
            </a:r>
            <a:r>
              <a:rPr lang="en-US" sz="2800" dirty="0" err="1" smtClean="0">
                <a:latin typeface="Calibri" panose="020F0502020204030204" pitchFamily="34" charset="0"/>
                <a:cs typeface="Times New Roman" panose="02020603050405020304" pitchFamily="18" charset="0"/>
              </a:rPr>
              <a:t>abbreviatory</a:t>
            </a:r>
            <a:r>
              <a:rPr lang="en-US" sz="2800" dirty="0" smtClean="0">
                <a:latin typeface="Calibri" panose="020F0502020204030204" pitchFamily="34" charset="0"/>
                <a:cs typeface="Times New Roman" panose="02020603050405020304" pitchFamily="18" charset="0"/>
              </a:rPr>
              <a:t> conventions in, e.g., mathematics, a true definition (one without counterexamples) has never been given.</a:t>
            </a:r>
          </a:p>
          <a:p>
            <a:pPr marL="457200" indent="-457200">
              <a:buFontTx/>
              <a:buChar char="-"/>
            </a:pPr>
            <a:r>
              <a:rPr lang="en-US" sz="2800" dirty="0" smtClean="0">
                <a:latin typeface="Calibri" panose="020F0502020204030204" pitchFamily="34" charset="0"/>
                <a:cs typeface="Times New Roman" panose="02020603050405020304" pitchFamily="18" charset="0"/>
              </a:rPr>
              <a:t>Empirical concepts don’t have definitions (</a:t>
            </a:r>
            <a:r>
              <a:rPr lang="en-US" sz="2800" dirty="0" err="1" smtClean="0">
                <a:latin typeface="Calibri" panose="020F0502020204030204" pitchFamily="34" charset="0"/>
                <a:cs typeface="Times New Roman" panose="02020603050405020304" pitchFamily="18" charset="0"/>
              </a:rPr>
              <a:t>Waismann</a:t>
            </a:r>
            <a:r>
              <a:rPr lang="en-US" sz="2800" dirty="0" smtClean="0">
                <a:latin typeface="Calibri" panose="020F0502020204030204" pitchFamily="34" charset="0"/>
                <a:cs typeface="Times New Roman" panose="02020603050405020304" pitchFamily="18" charset="0"/>
              </a:rPr>
              <a:t>).</a:t>
            </a:r>
            <a:endParaRPr lang="en-US" sz="2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685455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015663"/>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23000487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877437"/>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Bachelors are unmarried.</a:t>
            </a:r>
          </a:p>
          <a:p>
            <a:pPr marL="457200" indent="-457200">
              <a:buFontTx/>
              <a:buChar char="-"/>
            </a:pPr>
            <a:r>
              <a:rPr lang="en-US" sz="2800" dirty="0" smtClean="0">
                <a:cs typeface="Times New Roman" panose="02020603050405020304" pitchFamily="18" charset="0"/>
              </a:rPr>
              <a:t>Bachelors are untidy.</a:t>
            </a:r>
          </a:p>
        </p:txBody>
      </p:sp>
    </p:spTree>
    <p:extLst>
      <p:ext uri="{BB962C8B-B14F-4D97-AF65-F5344CB8AC3E}">
        <p14:creationId xmlns:p14="http://schemas.microsoft.com/office/powerpoint/2010/main" xmlns="" val="22983546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2308324"/>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Bachelors are unmarried.</a:t>
            </a:r>
          </a:p>
          <a:p>
            <a:pPr marL="457200" indent="-457200">
              <a:buFontTx/>
              <a:buChar char="-"/>
            </a:pPr>
            <a:r>
              <a:rPr lang="en-US" sz="2800" dirty="0" smtClean="0">
                <a:cs typeface="Times New Roman" panose="02020603050405020304" pitchFamily="18" charset="0"/>
              </a:rPr>
              <a:t>Bachelors are untidy. </a:t>
            </a:r>
          </a:p>
          <a:p>
            <a:r>
              <a:rPr lang="en-US" sz="2800" dirty="0" smtClean="0">
                <a:cs typeface="Times New Roman" panose="02020603050405020304" pitchFamily="18" charset="0"/>
              </a:rPr>
              <a:t>(cf. Ascetics have matted hair; Bachelors don’t wear a wedding ring.)</a:t>
            </a:r>
          </a:p>
        </p:txBody>
      </p:sp>
    </p:spTree>
    <p:extLst>
      <p:ext uri="{BB962C8B-B14F-4D97-AF65-F5344CB8AC3E}">
        <p14:creationId xmlns:p14="http://schemas.microsoft.com/office/powerpoint/2010/main" xmlns="" val="38465734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4031873"/>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Bachelors are unmarried.</a:t>
            </a:r>
          </a:p>
          <a:p>
            <a:pPr marL="457200" indent="-457200">
              <a:buFontTx/>
              <a:buChar char="-"/>
            </a:pPr>
            <a:r>
              <a:rPr lang="en-US" sz="2800" dirty="0" smtClean="0">
                <a:cs typeface="Times New Roman" panose="02020603050405020304" pitchFamily="18" charset="0"/>
              </a:rPr>
              <a:t>Bachelors are untidy. </a:t>
            </a:r>
          </a:p>
          <a:p>
            <a:r>
              <a:rPr lang="en-US" sz="2800" dirty="0" smtClean="0">
                <a:cs typeface="Times New Roman" panose="02020603050405020304" pitchFamily="18" charset="0"/>
              </a:rPr>
              <a:t>(cf. Ascetics have matted hair; Bachelors don’t wear a wedding ring.)</a:t>
            </a:r>
          </a:p>
          <a:p>
            <a:pPr marL="457200" indent="-457200">
              <a:buFontTx/>
              <a:buChar char="-"/>
            </a:pPr>
            <a:endParaRPr lang="en-US" sz="2800" dirty="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chair has a back.</a:t>
            </a:r>
          </a:p>
          <a:p>
            <a:pPr marL="457200" indent="-457200">
              <a:buFontTx/>
              <a:buChar char="-"/>
            </a:pPr>
            <a:r>
              <a:rPr lang="en-US" sz="2800" dirty="0" smtClean="0"/>
              <a:t>A chair was addressed by Clint Eastwood in </a:t>
            </a:r>
            <a:r>
              <a:rPr lang="en-US" sz="2800" dirty="0"/>
              <a:t>a performance piece at the 2012 Republican Political </a:t>
            </a:r>
            <a:r>
              <a:rPr lang="en-US" sz="2800" dirty="0" smtClean="0"/>
              <a:t>Convention.</a:t>
            </a:r>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702604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877437"/>
          </a:xfrm>
          <a:prstGeom prst="rect">
            <a:avLst/>
          </a:prstGeom>
          <a:noFill/>
        </p:spPr>
        <p:txBody>
          <a:bodyPr wrap="square" rtlCol="0">
            <a:spAutoFit/>
          </a:bodyPr>
          <a:lstStyle/>
          <a:p>
            <a:r>
              <a:rPr lang="en-US" sz="3200" dirty="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Those known by any competent speaker of the language.</a:t>
            </a:r>
          </a:p>
          <a:p>
            <a:pPr marL="457200" indent="-457200">
              <a:buFontTx/>
              <a:buChar char="-"/>
            </a:pPr>
            <a:r>
              <a:rPr lang="en-US" sz="2800" dirty="0" smtClean="0">
                <a:cs typeface="Times New Roman" panose="02020603050405020304" pitchFamily="18" charset="0"/>
              </a:rPr>
              <a:t>Those known by anyone competent with the expression.</a:t>
            </a:r>
          </a:p>
        </p:txBody>
      </p:sp>
    </p:spTree>
    <p:extLst>
      <p:ext uri="{BB962C8B-B14F-4D97-AF65-F5344CB8AC3E}">
        <p14:creationId xmlns:p14="http://schemas.microsoft.com/office/powerpoint/2010/main" xmlns="" val="22423571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6" y="816077"/>
            <a:ext cx="10310283" cy="4462760"/>
          </a:xfrm>
          <a:prstGeom prst="rect">
            <a:avLst/>
          </a:prstGeom>
          <a:noFill/>
        </p:spPr>
        <p:txBody>
          <a:bodyPr wrap="square" rtlCol="0">
            <a:spAutoFit/>
          </a:bodyPr>
          <a:lstStyle/>
          <a:p>
            <a:r>
              <a:rPr lang="en-US" sz="3200" dirty="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a:cs typeface="Times New Roman" panose="02020603050405020304" pitchFamily="18" charset="0"/>
              </a:rPr>
              <a:t>Those known by any competent speaker of the language.</a:t>
            </a:r>
          </a:p>
          <a:p>
            <a:pPr marL="457200" indent="-457200">
              <a:buFontTx/>
              <a:buChar char="-"/>
            </a:pPr>
            <a:r>
              <a:rPr lang="en-US" sz="2800" dirty="0">
                <a:cs typeface="Times New Roman" panose="02020603050405020304" pitchFamily="18" charset="0"/>
              </a:rPr>
              <a:t>Those known by anyone competent with the expression.</a:t>
            </a:r>
          </a:p>
          <a:p>
            <a:pPr marL="457200" indent="-457200">
              <a:buFontTx/>
              <a:buChar char="-"/>
            </a:pPr>
            <a:endParaRPr lang="en-US" sz="2800" dirty="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Paradox of analysis</a:t>
            </a:r>
          </a:p>
          <a:p>
            <a:r>
              <a:rPr lang="en-US" sz="2800" dirty="0">
                <a:cs typeface="Times New Roman" panose="02020603050405020304" pitchFamily="18" charset="0"/>
              </a:rPr>
              <a:t>	</a:t>
            </a:r>
            <a:r>
              <a:rPr lang="en-US" sz="2800" dirty="0" smtClean="0">
                <a:cs typeface="Times New Roman" panose="02020603050405020304" pitchFamily="18" charset="0"/>
              </a:rPr>
              <a:t>How could an analysis ever be “news”?</a:t>
            </a:r>
          </a:p>
          <a:p>
            <a:pPr marL="457200" indent="-457200">
              <a:buFontTx/>
              <a:buChar char="-"/>
            </a:pPr>
            <a:r>
              <a:rPr lang="en-US" sz="2800" dirty="0" smtClean="0">
                <a:cs typeface="Times New Roman" panose="02020603050405020304" pitchFamily="18" charset="0"/>
              </a:rPr>
              <a:t>Open question argument (G. E. Moore)</a:t>
            </a:r>
          </a:p>
          <a:p>
            <a:r>
              <a:rPr lang="en-US" sz="2800" dirty="0">
                <a:cs typeface="Times New Roman" panose="02020603050405020304" pitchFamily="18" charset="0"/>
              </a:rPr>
              <a:t>	</a:t>
            </a:r>
            <a:r>
              <a:rPr lang="en-US" sz="2800" dirty="0" smtClean="0">
                <a:cs typeface="Times New Roman" panose="02020603050405020304" pitchFamily="18" charset="0"/>
              </a:rPr>
              <a:t>‘It is good, but is it pleasure?’</a:t>
            </a:r>
          </a:p>
          <a:p>
            <a:r>
              <a:rPr lang="en-US" sz="2800" dirty="0">
                <a:cs typeface="Times New Roman" panose="02020603050405020304" pitchFamily="18" charset="0"/>
              </a:rPr>
              <a:t>	</a:t>
            </a:r>
            <a:r>
              <a:rPr lang="en-US" sz="2800" dirty="0" smtClean="0">
                <a:cs typeface="Times New Roman" panose="02020603050405020304" pitchFamily="18" charset="0"/>
              </a:rPr>
              <a:t>Insofar as the question is open, there are two distinct concepts.</a:t>
            </a:r>
          </a:p>
        </p:txBody>
      </p:sp>
    </p:spTree>
    <p:extLst>
      <p:ext uri="{BB962C8B-B14F-4D97-AF65-F5344CB8AC3E}">
        <p14:creationId xmlns:p14="http://schemas.microsoft.com/office/powerpoint/2010/main" xmlns="" val="30609210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6001643"/>
          </a:xfrm>
          <a:prstGeom prst="rect">
            <a:avLst/>
          </a:prstGeom>
          <a:noFill/>
        </p:spPr>
        <p:txBody>
          <a:bodyPr wrap="square" rtlCol="0">
            <a:spAutoFit/>
          </a:bodyPr>
          <a:lstStyle/>
          <a:p>
            <a:r>
              <a:rPr lang="en-US" sz="3200" dirty="0" smtClean="0">
                <a:cs typeface="Times New Roman" panose="02020603050405020304" pitchFamily="18" charset="0"/>
              </a:rPr>
              <a:t>Competent with the </a:t>
            </a:r>
            <a:r>
              <a:rPr lang="en-US" sz="3200" i="1" dirty="0" smtClean="0">
                <a:cs typeface="Times New Roman" panose="02020603050405020304" pitchFamily="18" charset="0"/>
              </a:rPr>
              <a:t>language</a:t>
            </a:r>
          </a:p>
          <a:p>
            <a:endParaRPr lang="en-US" sz="2800" dirty="0">
              <a:cs typeface="Times New Roman" panose="02020603050405020304" pitchFamily="18" charset="0"/>
            </a:endParaRPr>
          </a:p>
          <a:p>
            <a:r>
              <a:rPr lang="en-US" i="1" dirty="0" smtClean="0"/>
              <a:t>M</a:t>
            </a:r>
            <a:r>
              <a:rPr lang="en-US" i="1" dirty="0"/>
              <a:t>. </a:t>
            </a:r>
            <a:r>
              <a:rPr lang="en-US" i="1" dirty="0" smtClean="0"/>
              <a:t>Jour</a:t>
            </a:r>
            <a:r>
              <a:rPr lang="en-US" i="1" dirty="0"/>
              <a:t>. </a:t>
            </a:r>
            <a:r>
              <a:rPr lang="en-US" dirty="0" smtClean="0"/>
              <a:t>... </a:t>
            </a:r>
            <a:r>
              <a:rPr lang="en-US" dirty="0"/>
              <a:t>I must tell you something. I am in love with a person of high estate, and </a:t>
            </a:r>
            <a:r>
              <a:rPr lang="en-US" dirty="0" smtClean="0"/>
              <a:t>I</a:t>
            </a:r>
            <a:r>
              <a:rPr lang="en-US" i="1" dirty="0" smtClean="0"/>
              <a:t> </a:t>
            </a:r>
            <a:r>
              <a:rPr lang="en-US" dirty="0"/>
              <a:t>would like you to help me to write something to her in a </a:t>
            </a:r>
            <a:r>
              <a:rPr lang="en-US" dirty="0" smtClean="0"/>
              <a:t>billet-doux</a:t>
            </a:r>
            <a:r>
              <a:rPr lang="en-US" dirty="0"/>
              <a:t>, which I propose to let fall at her feet. </a:t>
            </a:r>
            <a:endParaRPr lang="en-US" dirty="0" smtClean="0"/>
          </a:p>
          <a:p>
            <a:r>
              <a:rPr lang="en-US" i="1" dirty="0" smtClean="0"/>
              <a:t>Teach</a:t>
            </a:r>
            <a:r>
              <a:rPr lang="en-US" dirty="0"/>
              <a:t>. Very good. </a:t>
            </a:r>
            <a:endParaRPr lang="en-US" dirty="0" smtClean="0"/>
          </a:p>
          <a:p>
            <a:r>
              <a:rPr lang="en-US" i="1" dirty="0" smtClean="0"/>
              <a:t>M. Jour</a:t>
            </a:r>
            <a:r>
              <a:rPr lang="en-US" i="1" dirty="0"/>
              <a:t>. </a:t>
            </a:r>
            <a:r>
              <a:rPr lang="en-US" dirty="0"/>
              <a:t>Something very gallant. </a:t>
            </a:r>
            <a:endParaRPr lang="en-US" dirty="0" smtClean="0"/>
          </a:p>
          <a:p>
            <a:r>
              <a:rPr lang="en-US" i="1" dirty="0" smtClean="0"/>
              <a:t>Teach</a:t>
            </a:r>
            <a:r>
              <a:rPr lang="en-US" dirty="0"/>
              <a:t>. Certainly. Do you wish to write in verse? </a:t>
            </a:r>
            <a:endParaRPr lang="en-US" dirty="0" smtClean="0"/>
          </a:p>
          <a:p>
            <a:r>
              <a:rPr lang="en-US" i="1" dirty="0" smtClean="0"/>
              <a:t>M</a:t>
            </a:r>
            <a:r>
              <a:rPr lang="en-US" i="1" dirty="0"/>
              <a:t>. Jour. </a:t>
            </a:r>
            <a:r>
              <a:rPr lang="en-US" dirty="0"/>
              <a:t>No, no, no verses. </a:t>
            </a:r>
            <a:endParaRPr lang="en-US" dirty="0" smtClean="0"/>
          </a:p>
          <a:p>
            <a:r>
              <a:rPr lang="en-US" i="1" dirty="0" smtClean="0"/>
              <a:t>Teach</a:t>
            </a:r>
            <a:r>
              <a:rPr lang="en-US" dirty="0"/>
              <a:t>. You only want prose? </a:t>
            </a:r>
            <a:endParaRPr lang="en-US" dirty="0" smtClean="0"/>
          </a:p>
          <a:p>
            <a:r>
              <a:rPr lang="en-US" i="1" dirty="0" smtClean="0"/>
              <a:t>M</a:t>
            </a:r>
            <a:r>
              <a:rPr lang="en-US" i="1" dirty="0"/>
              <a:t>. Jour. </a:t>
            </a:r>
            <a:r>
              <a:rPr lang="en-US" dirty="0"/>
              <a:t>No. I do not want either prose or verse. </a:t>
            </a:r>
            <a:endParaRPr lang="en-US" dirty="0" smtClean="0"/>
          </a:p>
          <a:p>
            <a:r>
              <a:rPr lang="en-US" i="1" dirty="0" smtClean="0"/>
              <a:t>Teach</a:t>
            </a:r>
            <a:r>
              <a:rPr lang="en-US" dirty="0"/>
              <a:t>. It must really be either one or the other. </a:t>
            </a:r>
            <a:endParaRPr lang="en-US" dirty="0" smtClean="0"/>
          </a:p>
          <a:p>
            <a:r>
              <a:rPr lang="en-US" i="1" dirty="0" smtClean="0"/>
              <a:t>M. </a:t>
            </a:r>
            <a:r>
              <a:rPr lang="en-US" i="1" dirty="0"/>
              <a:t>Jour. </a:t>
            </a:r>
            <a:r>
              <a:rPr lang="en-US" dirty="0"/>
              <a:t>Why? </a:t>
            </a:r>
            <a:endParaRPr lang="en-US" dirty="0" smtClean="0"/>
          </a:p>
          <a:p>
            <a:r>
              <a:rPr lang="en-US" i="1" dirty="0" smtClean="0"/>
              <a:t>Teach</a:t>
            </a:r>
            <a:r>
              <a:rPr lang="en-US" i="1" dirty="0"/>
              <a:t>. </a:t>
            </a:r>
            <a:r>
              <a:rPr lang="en-US" dirty="0"/>
              <a:t>Because, monsieur, one can only express oneself in prose or verse. </a:t>
            </a:r>
            <a:endParaRPr lang="en-US" dirty="0" smtClean="0"/>
          </a:p>
          <a:p>
            <a:r>
              <a:rPr lang="en-US" i="1" dirty="0" smtClean="0"/>
              <a:t>M</a:t>
            </a:r>
            <a:r>
              <a:rPr lang="en-US" i="1" dirty="0"/>
              <a:t>. Jour</a:t>
            </a:r>
            <a:r>
              <a:rPr lang="en-US" dirty="0"/>
              <a:t>. Is there nothing but prose or verse? </a:t>
            </a:r>
            <a:endParaRPr lang="en-US" dirty="0" smtClean="0"/>
          </a:p>
          <a:p>
            <a:r>
              <a:rPr lang="en-US" i="1" dirty="0" smtClean="0"/>
              <a:t>Teach</a:t>
            </a:r>
            <a:r>
              <a:rPr lang="en-US" dirty="0"/>
              <a:t>. No, monsieur: all that is not prose is verse; and all that is not verse is prose. </a:t>
            </a:r>
            <a:endParaRPr lang="en-US" dirty="0" smtClean="0"/>
          </a:p>
          <a:p>
            <a:r>
              <a:rPr lang="en-US" i="1" dirty="0" smtClean="0"/>
              <a:t>M</a:t>
            </a:r>
            <a:r>
              <a:rPr lang="en-US" i="1" dirty="0"/>
              <a:t>. Jour</a:t>
            </a:r>
            <a:r>
              <a:rPr lang="en-US" dirty="0"/>
              <a:t>. And what is it when one speaks? </a:t>
            </a:r>
            <a:endParaRPr lang="en-US" dirty="0" smtClean="0"/>
          </a:p>
          <a:p>
            <a:r>
              <a:rPr lang="en-US" i="1" dirty="0" smtClean="0"/>
              <a:t>Teach</a:t>
            </a:r>
            <a:r>
              <a:rPr lang="en-US" i="1" dirty="0"/>
              <a:t>. </a:t>
            </a:r>
            <a:r>
              <a:rPr lang="en-US" dirty="0"/>
              <a:t>Prose. </a:t>
            </a:r>
            <a:endParaRPr lang="en-US" dirty="0" smtClean="0"/>
          </a:p>
          <a:p>
            <a:r>
              <a:rPr lang="en-US" i="1" dirty="0" smtClean="0"/>
              <a:t>M</a:t>
            </a:r>
            <a:r>
              <a:rPr lang="en-US" i="1" dirty="0"/>
              <a:t>. Jour</a:t>
            </a:r>
            <a:r>
              <a:rPr lang="en-US" dirty="0"/>
              <a:t>. What? when I say, “Nicole, bring me my slippers, and give me my nightcap</a:t>
            </a:r>
            <a:r>
              <a:rPr lang="en-US" dirty="0" smtClean="0"/>
              <a:t>,” </a:t>
            </a:r>
            <a:r>
              <a:rPr lang="en-US" dirty="0"/>
              <a:t>is that prose? </a:t>
            </a:r>
            <a:endParaRPr lang="en-US" dirty="0" smtClean="0"/>
          </a:p>
          <a:p>
            <a:r>
              <a:rPr lang="en-US" i="1" dirty="0" smtClean="0"/>
              <a:t>Teach</a:t>
            </a:r>
            <a:r>
              <a:rPr lang="en-US" i="1" dirty="0"/>
              <a:t>. </a:t>
            </a:r>
            <a:r>
              <a:rPr lang="en-US" dirty="0"/>
              <a:t>Yes, monsieur. </a:t>
            </a:r>
            <a:endParaRPr lang="en-US" dirty="0" smtClean="0"/>
          </a:p>
          <a:p>
            <a:r>
              <a:rPr lang="en-US" i="1" dirty="0" smtClean="0"/>
              <a:t>M</a:t>
            </a:r>
            <a:r>
              <a:rPr lang="en-US" dirty="0"/>
              <a:t>. </a:t>
            </a:r>
            <a:r>
              <a:rPr lang="en-US" i="1" dirty="0"/>
              <a:t>Jour. </a:t>
            </a:r>
            <a:r>
              <a:rPr lang="en-US" dirty="0"/>
              <a:t>Upon my word! I have spoken prose for more than forty </a:t>
            </a:r>
            <a:r>
              <a:rPr lang="en-US" dirty="0" smtClean="0"/>
              <a:t>years </a:t>
            </a:r>
            <a:r>
              <a:rPr lang="en-US" dirty="0"/>
              <a:t>without knowing anything about </a:t>
            </a:r>
            <a:r>
              <a:rPr lang="en-US" dirty="0" smtClean="0"/>
              <a:t>it…</a:t>
            </a:r>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42568508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6" y="816077"/>
            <a:ext cx="10618840" cy="5724644"/>
          </a:xfrm>
          <a:prstGeom prst="rect">
            <a:avLst/>
          </a:prstGeom>
          <a:noFill/>
        </p:spPr>
        <p:txBody>
          <a:bodyPr wrap="square" rtlCol="0">
            <a:spAutoFit/>
          </a:bodyPr>
          <a:lstStyle/>
          <a:p>
            <a:r>
              <a:rPr lang="en-US" sz="3200" dirty="0" smtClean="0">
                <a:cs typeface="Times New Roman" panose="02020603050405020304" pitchFamily="18" charset="0"/>
              </a:rPr>
              <a:t>Competent with the </a:t>
            </a:r>
            <a:r>
              <a:rPr lang="en-US" sz="3200" i="1" dirty="0" smtClean="0">
                <a:cs typeface="Times New Roman" panose="02020603050405020304" pitchFamily="18" charset="0"/>
              </a:rPr>
              <a:t>expression</a:t>
            </a:r>
          </a:p>
          <a:p>
            <a:endParaRPr lang="en-US" sz="2800" dirty="0" smtClean="0">
              <a:cs typeface="Times New Roman" panose="02020603050405020304" pitchFamily="18" charset="0"/>
            </a:endParaRPr>
          </a:p>
          <a:p>
            <a:r>
              <a:rPr lang="en-US" i="1" dirty="0" smtClean="0"/>
              <a:t>Soc</a:t>
            </a:r>
            <a:r>
              <a:rPr lang="en-US" i="1" dirty="0"/>
              <a:t>. </a:t>
            </a:r>
            <a:r>
              <a:rPr lang="en-US" i="1" dirty="0" smtClean="0"/>
              <a:t>…</a:t>
            </a:r>
            <a:r>
              <a:rPr lang="en-US" dirty="0" smtClean="0"/>
              <a:t> </a:t>
            </a:r>
            <a:r>
              <a:rPr lang="en-US" dirty="0"/>
              <a:t>What is piety, and what is impiety? </a:t>
            </a:r>
            <a:endParaRPr lang="en-US" i="1" dirty="0" smtClean="0"/>
          </a:p>
          <a:p>
            <a:r>
              <a:rPr lang="en-US" i="1" dirty="0" err="1" smtClean="0"/>
              <a:t>Euth</a:t>
            </a:r>
            <a:r>
              <a:rPr lang="en-US" i="1" dirty="0"/>
              <a:t>. </a:t>
            </a:r>
            <a:r>
              <a:rPr lang="en-US" dirty="0"/>
              <a:t>Piety is doing as I am doing; that is to say, prosecuting anyone who is guilty of murder, sacrilege, or of any other similar crime and not to prosecute them is impiety. </a:t>
            </a:r>
            <a:endParaRPr lang="en-US" i="1" dirty="0" smtClean="0"/>
          </a:p>
          <a:p>
            <a:r>
              <a:rPr lang="en-US" i="1" dirty="0" smtClean="0"/>
              <a:t>Soc</a:t>
            </a:r>
            <a:r>
              <a:rPr lang="en-US" i="1" dirty="0"/>
              <a:t>. </a:t>
            </a:r>
            <a:r>
              <a:rPr lang="en-US" dirty="0"/>
              <a:t>But ... I would rather hear from you a more precise answer, which you have not as yet given, my friend, to the question, What is ‘</a:t>
            </a:r>
            <a:r>
              <a:rPr lang="en-US" dirty="0" smtClean="0"/>
              <a:t>piety’? </a:t>
            </a:r>
            <a:r>
              <a:rPr lang="en-US" dirty="0"/>
              <a:t>When asked, you only replied, Doing as you, charging your father with murder. </a:t>
            </a:r>
            <a:endParaRPr lang="en-US" i="1" dirty="0" smtClean="0"/>
          </a:p>
          <a:p>
            <a:r>
              <a:rPr lang="en-US" i="1" dirty="0" err="1" smtClean="0"/>
              <a:t>Euth</a:t>
            </a:r>
            <a:r>
              <a:rPr lang="en-US" i="1" dirty="0"/>
              <a:t>. </a:t>
            </a:r>
            <a:r>
              <a:rPr lang="en-US" dirty="0"/>
              <a:t>And what I said was true, Socrates. </a:t>
            </a:r>
            <a:endParaRPr lang="en-US" i="1" dirty="0" smtClean="0"/>
          </a:p>
          <a:p>
            <a:r>
              <a:rPr lang="en-US" i="1" dirty="0" smtClean="0"/>
              <a:t>Soc</a:t>
            </a:r>
            <a:r>
              <a:rPr lang="en-US" i="1" dirty="0"/>
              <a:t>. </a:t>
            </a:r>
            <a:r>
              <a:rPr lang="en-US" dirty="0"/>
              <a:t>No doubt, Euthyphro; but you would admit that there are many other pious acts? </a:t>
            </a:r>
            <a:endParaRPr lang="en-US" i="1" dirty="0" smtClean="0"/>
          </a:p>
          <a:p>
            <a:r>
              <a:rPr lang="en-US" i="1" dirty="0" err="1" smtClean="0"/>
              <a:t>Euth</a:t>
            </a:r>
            <a:r>
              <a:rPr lang="en-US" i="1" dirty="0"/>
              <a:t>. </a:t>
            </a:r>
            <a:r>
              <a:rPr lang="en-US" dirty="0"/>
              <a:t>There are. </a:t>
            </a:r>
            <a:endParaRPr lang="en-US" i="1" dirty="0" smtClean="0"/>
          </a:p>
          <a:p>
            <a:r>
              <a:rPr lang="en-US" i="1" dirty="0" smtClean="0"/>
              <a:t>Soc</a:t>
            </a:r>
            <a:r>
              <a:rPr lang="en-US" i="1" dirty="0"/>
              <a:t>. </a:t>
            </a:r>
            <a:r>
              <a:rPr lang="en-US" dirty="0"/>
              <a:t>Remember that I did not ask you to give me two or three examples of piety, but to explain the general idea which makes all pious things to be pious. Do you not recollect that there was one idea which made the impious </a:t>
            </a:r>
            <a:r>
              <a:rPr lang="en-US" dirty="0" err="1"/>
              <a:t>impious</a:t>
            </a:r>
            <a:r>
              <a:rPr lang="en-US" dirty="0"/>
              <a:t>, and the pious </a:t>
            </a:r>
            <a:r>
              <a:rPr lang="en-US" dirty="0" err="1"/>
              <a:t>pious</a:t>
            </a:r>
            <a:r>
              <a:rPr lang="en-US" dirty="0"/>
              <a:t>? Tell me what is the nature of this idea, and then I shall have a standard to which I may look. </a:t>
            </a:r>
            <a:endParaRPr lang="en-US" i="1" dirty="0" smtClean="0"/>
          </a:p>
          <a:p>
            <a:r>
              <a:rPr lang="en-US" i="1" dirty="0" err="1" smtClean="0"/>
              <a:t>Euth</a:t>
            </a:r>
            <a:r>
              <a:rPr lang="en-US" i="1" dirty="0"/>
              <a:t>. </a:t>
            </a:r>
            <a:r>
              <a:rPr lang="en-US" dirty="0"/>
              <a:t>I will tell you, if you like. </a:t>
            </a:r>
            <a:endParaRPr lang="en-US" i="1" dirty="0" smtClean="0"/>
          </a:p>
          <a:p>
            <a:r>
              <a:rPr lang="en-US" i="1" dirty="0" smtClean="0"/>
              <a:t>Soc</a:t>
            </a:r>
            <a:r>
              <a:rPr lang="en-US" i="1" dirty="0"/>
              <a:t>. </a:t>
            </a:r>
            <a:r>
              <a:rPr lang="en-US" dirty="0"/>
              <a:t>I should very much like. </a:t>
            </a:r>
            <a:endParaRPr lang="en-US" i="1" dirty="0" smtClean="0"/>
          </a:p>
          <a:p>
            <a:r>
              <a:rPr lang="en-US" i="1" dirty="0" err="1" smtClean="0"/>
              <a:t>Euth</a:t>
            </a:r>
            <a:r>
              <a:rPr lang="en-US" i="1" dirty="0"/>
              <a:t>. </a:t>
            </a:r>
            <a:r>
              <a:rPr lang="en-US" dirty="0"/>
              <a:t>Piety, then, is that which is dear to the gods, and impiety is that which is not dear to them. </a:t>
            </a:r>
            <a:endParaRPr lang="en-US" i="1" dirty="0" smtClean="0"/>
          </a:p>
          <a:p>
            <a:r>
              <a:rPr lang="en-US" i="1" dirty="0" smtClean="0"/>
              <a:t>Soc</a:t>
            </a:r>
            <a:r>
              <a:rPr lang="en-US" i="1" dirty="0"/>
              <a:t>. </a:t>
            </a:r>
            <a:r>
              <a:rPr lang="en-US" dirty="0"/>
              <a:t>Very good, Euthyphro; you have now given me just the sort of answer which I wanted. But whether what you say is true </a:t>
            </a:r>
            <a:r>
              <a:rPr lang="en-US" dirty="0" smtClean="0"/>
              <a:t>or </a:t>
            </a:r>
            <a:r>
              <a:rPr lang="en-US" dirty="0"/>
              <a:t>not I cannot as yet tell, although I make no doubt that you will prove the truth of your words</a:t>
            </a:r>
            <a:r>
              <a:rPr lang="en-US" dirty="0" smtClean="0"/>
              <a:t>. </a:t>
            </a:r>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3021347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015663"/>
          </a:xfrm>
          <a:prstGeom prst="rect">
            <a:avLst/>
          </a:prstGeom>
          <a:noFill/>
        </p:spPr>
        <p:txBody>
          <a:bodyPr wrap="square" rtlCol="0">
            <a:spAutoFit/>
          </a:bodyPr>
          <a:lstStyle/>
          <a:p>
            <a:r>
              <a:rPr lang="en-US" sz="3200" dirty="0" smtClean="0">
                <a:cs typeface="Times New Roman" panose="02020603050405020304" pitchFamily="18" charset="0"/>
              </a:rPr>
              <a:t>Example (similar figure)</a:t>
            </a:r>
          </a:p>
          <a:p>
            <a:endParaRPr lang="en-US" sz="2800" dirty="0" smtClean="0">
              <a:cs typeface="Times New Roman" panose="02020603050405020304" pitchFamily="18" charset="0"/>
            </a:endParaRPr>
          </a:p>
        </p:txBody>
      </p:sp>
      <p:pic>
        <p:nvPicPr>
          <p:cNvPr id="1026" name="Picture 2" descr="Two similar figures showing lengths doubled, but both have angles of 22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58613" y="1831740"/>
            <a:ext cx="5943600" cy="457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517242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6" y="816077"/>
            <a:ext cx="9743769" cy="2800767"/>
          </a:xfrm>
          <a:prstGeom prst="rect">
            <a:avLst/>
          </a:prstGeom>
          <a:noFill/>
        </p:spPr>
        <p:txBody>
          <a:bodyPr wrap="square" rtlCol="0">
            <a:spAutoFit/>
          </a:bodyPr>
          <a:lstStyle/>
          <a:p>
            <a:r>
              <a:rPr lang="en-US" sz="3200" dirty="0" smtClean="0">
                <a:cs typeface="Times New Roman" panose="02020603050405020304" pitchFamily="18" charset="0"/>
              </a:rPr>
              <a:t>Competent with the expression</a:t>
            </a:r>
          </a:p>
          <a:p>
            <a:endParaRPr lang="en-US" sz="2400" dirty="0" smtClean="0">
              <a:cs typeface="Times New Roman" panose="02020603050405020304" pitchFamily="18" charset="0"/>
            </a:endParaRPr>
          </a:p>
          <a:p>
            <a:pPr marL="342900" indent="-342900">
              <a:buFontTx/>
              <a:buChar char="-"/>
            </a:pPr>
            <a:r>
              <a:rPr lang="en-US" sz="2400" dirty="0" smtClean="0"/>
              <a:t>Euthyphro is competent with the expression ‘piety’; for instance, he can adduce plausible cases.</a:t>
            </a:r>
          </a:p>
          <a:p>
            <a:pPr marL="342900" indent="-342900">
              <a:buFontTx/>
              <a:buChar char="-"/>
            </a:pPr>
            <a:r>
              <a:rPr lang="en-US" sz="2400" dirty="0" smtClean="0"/>
              <a:t>But Socrates is not satisfied with the analysis he offers:</a:t>
            </a:r>
          </a:p>
          <a:p>
            <a:endParaRPr lang="en-US" sz="2400" dirty="0"/>
          </a:p>
          <a:p>
            <a:pPr algn="ctr"/>
            <a:r>
              <a:rPr lang="en-US" sz="2400" dirty="0" smtClean="0"/>
              <a:t>Piety is that which is dear to the gods</a:t>
            </a:r>
          </a:p>
        </p:txBody>
      </p:sp>
    </p:spTree>
    <p:extLst>
      <p:ext uri="{BB962C8B-B14F-4D97-AF65-F5344CB8AC3E}">
        <p14:creationId xmlns:p14="http://schemas.microsoft.com/office/powerpoint/2010/main" xmlns="" val="19941209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6" y="816077"/>
            <a:ext cx="9743769" cy="4647426"/>
          </a:xfrm>
          <a:prstGeom prst="rect">
            <a:avLst/>
          </a:prstGeom>
          <a:noFill/>
        </p:spPr>
        <p:txBody>
          <a:bodyPr wrap="square" rtlCol="0">
            <a:spAutoFit/>
          </a:bodyPr>
          <a:lstStyle/>
          <a:p>
            <a:r>
              <a:rPr lang="en-US" sz="3200" dirty="0" smtClean="0">
                <a:cs typeface="Times New Roman" panose="02020603050405020304" pitchFamily="18" charset="0"/>
              </a:rPr>
              <a:t>Competent with the expression</a:t>
            </a:r>
          </a:p>
          <a:p>
            <a:endParaRPr lang="en-US" sz="2400" dirty="0" smtClean="0">
              <a:cs typeface="Times New Roman" panose="02020603050405020304" pitchFamily="18" charset="0"/>
            </a:endParaRPr>
          </a:p>
          <a:p>
            <a:pPr marL="342900" indent="-342900">
              <a:buFontTx/>
              <a:buChar char="-"/>
            </a:pPr>
            <a:r>
              <a:rPr lang="en-US" sz="2400" dirty="0" smtClean="0">
                <a:effectLst/>
              </a:rPr>
              <a:t>When Astronomer Mike Brown asked people for the meaning of ‘</a:t>
            </a:r>
            <a:r>
              <a:rPr lang="en-US" sz="2400" dirty="0" smtClean="0"/>
              <a:t>planet’, the analyses he got were “scientifically misguided”:</a:t>
            </a:r>
          </a:p>
          <a:p>
            <a:endParaRPr lang="en-US" sz="2400" dirty="0" smtClean="0">
              <a:effectLst/>
            </a:endParaRPr>
          </a:p>
          <a:p>
            <a:r>
              <a:rPr lang="en-US" sz="2400" dirty="0" smtClean="0">
                <a:effectLst/>
              </a:rPr>
              <a:t>large rocky bodies in the solar system (well no, there are gas giants), things with moons (not Mercury or Venus!), things that are big enough to see with your eye (Uranus, Neptune and Pluto are out), things that pull the earth around in its orbit (that's just the Sun). </a:t>
            </a:r>
          </a:p>
          <a:p>
            <a:endParaRPr lang="en-US" sz="2400" dirty="0"/>
          </a:p>
          <a:p>
            <a:pPr marL="342900" indent="-342900">
              <a:buFontTx/>
              <a:buChar char="-"/>
            </a:pPr>
            <a:r>
              <a:rPr lang="en-US" sz="2400" dirty="0" smtClean="0">
                <a:effectLst/>
              </a:rPr>
              <a:t>But when </a:t>
            </a:r>
            <a:r>
              <a:rPr lang="en-US" sz="2400" dirty="0" smtClean="0"/>
              <a:t>he</a:t>
            </a:r>
            <a:r>
              <a:rPr lang="en-US" sz="2400" dirty="0" smtClean="0">
                <a:effectLst/>
              </a:rPr>
              <a:t> asked people to name the planets, everyone </a:t>
            </a:r>
            <a:r>
              <a:rPr lang="en-US" sz="2400" dirty="0" smtClean="0"/>
              <a:t>gave</a:t>
            </a:r>
            <a:r>
              <a:rPr lang="en-US" sz="2400" dirty="0" smtClean="0">
                <a:effectLst/>
              </a:rPr>
              <a:t> the same answer, starting with Mercury and ending with Pluto.</a:t>
            </a:r>
          </a:p>
        </p:txBody>
      </p:sp>
    </p:spTree>
    <p:extLst>
      <p:ext uri="{BB962C8B-B14F-4D97-AF65-F5344CB8AC3E}">
        <p14:creationId xmlns:p14="http://schemas.microsoft.com/office/powerpoint/2010/main" xmlns="" val="6055147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6" y="816077"/>
            <a:ext cx="10038737" cy="2739211"/>
          </a:xfrm>
          <a:prstGeom prst="rect">
            <a:avLst/>
          </a:prstGeom>
          <a:noFill/>
        </p:spPr>
        <p:txBody>
          <a:bodyPr wrap="square" rtlCol="0">
            <a:spAutoFit/>
          </a:bodyPr>
          <a:lstStyle/>
          <a:p>
            <a:r>
              <a:rPr lang="en-US" sz="3200" dirty="0" smtClean="0">
                <a:cs typeface="Times New Roman" panose="02020603050405020304" pitchFamily="18" charset="0"/>
              </a:rPr>
              <a:t>Competent with the expression (analysis)</a:t>
            </a:r>
          </a:p>
          <a:p>
            <a:endParaRPr lang="en-US" sz="2800" dirty="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Competent users may not have memorized the definition (of ‘similar figure’ or ‘planet’).</a:t>
            </a:r>
          </a:p>
          <a:p>
            <a:pPr marL="457200" indent="-457200">
              <a:buFontTx/>
              <a:buChar char="-"/>
            </a:pPr>
            <a:r>
              <a:rPr lang="en-US" sz="2800" dirty="0" smtClean="0">
                <a:cs typeface="Times New Roman" panose="02020603050405020304" pitchFamily="18" charset="0"/>
              </a:rPr>
              <a:t>Competent users may not be able to extract a general definition from their robust understanding of particular cases.</a:t>
            </a:r>
          </a:p>
        </p:txBody>
      </p:sp>
    </p:spTree>
    <p:extLst>
      <p:ext uri="{BB962C8B-B14F-4D97-AF65-F5344CB8AC3E}">
        <p14:creationId xmlns:p14="http://schemas.microsoft.com/office/powerpoint/2010/main" xmlns="" val="11000065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6" y="816077"/>
            <a:ext cx="10461524" cy="4462760"/>
          </a:xfrm>
          <a:prstGeom prst="rect">
            <a:avLst/>
          </a:prstGeom>
          <a:noFill/>
        </p:spPr>
        <p:txBody>
          <a:bodyPr wrap="square" rtlCol="0">
            <a:spAutoFit/>
          </a:bodyPr>
          <a:lstStyle/>
          <a:p>
            <a:r>
              <a:rPr lang="en-US" sz="3200" dirty="0" smtClean="0">
                <a:cs typeface="Times New Roman" panose="02020603050405020304" pitchFamily="18" charset="0"/>
              </a:rPr>
              <a:t>Competent with the expression (cases)</a:t>
            </a:r>
          </a:p>
          <a:p>
            <a:endParaRPr lang="en-US" sz="2800" dirty="0">
              <a:cs typeface="Times New Roman" panose="02020603050405020304" pitchFamily="18" charset="0"/>
            </a:endParaRPr>
          </a:p>
          <a:p>
            <a:pPr marL="457200" indent="-457200">
              <a:buFontTx/>
              <a:buChar char="-"/>
            </a:pPr>
            <a:r>
              <a:rPr lang="en-US" sz="2800" dirty="0">
                <a:cs typeface="Times New Roman" panose="02020603050405020304" pitchFamily="18" charset="0"/>
              </a:rPr>
              <a:t>C</a:t>
            </a:r>
            <a:r>
              <a:rPr lang="en-US" sz="2800" dirty="0" smtClean="0">
                <a:cs typeface="Times New Roman" panose="02020603050405020304" pitchFamily="18" charset="0"/>
              </a:rPr>
              <a:t>ompetent users can differ on particular cases (such as Secretariat).</a:t>
            </a:r>
          </a:p>
          <a:p>
            <a:pPr marL="457200" indent="-457200">
              <a:buFontTx/>
              <a:buChar char="-"/>
            </a:pPr>
            <a:r>
              <a:rPr lang="en-US" sz="2800" dirty="0" smtClean="0">
                <a:cs typeface="Times New Roman" panose="02020603050405020304" pitchFamily="18" charset="0"/>
              </a:rPr>
              <a:t>Competent users can be ignorant about particular cases (does 6’ count as tall?).</a:t>
            </a:r>
          </a:p>
          <a:p>
            <a:pPr marL="457200" indent="-457200">
              <a:buFontTx/>
              <a:buChar char="-"/>
            </a:pPr>
            <a:r>
              <a:rPr lang="en-US" sz="2800" dirty="0" smtClean="0">
                <a:cs typeface="Times New Roman" panose="02020603050405020304" pitchFamily="18" charset="0"/>
              </a:rPr>
              <a:t>Competent users can be wrong about particular cases (Pluto is a planet).</a:t>
            </a:r>
          </a:p>
          <a:p>
            <a:pPr marL="457200" indent="-457200">
              <a:buFontTx/>
              <a:buChar char="-"/>
            </a:pPr>
            <a:r>
              <a:rPr lang="en-US" sz="2800" dirty="0" smtClean="0">
                <a:cs typeface="Times New Roman" panose="02020603050405020304" pitchFamily="18" charset="0"/>
              </a:rPr>
              <a:t>Hence they </a:t>
            </a:r>
            <a:r>
              <a:rPr lang="en-US" sz="2800" i="1" dirty="0" smtClean="0">
                <a:cs typeface="Times New Roman" panose="02020603050405020304" pitchFamily="18" charset="0"/>
              </a:rPr>
              <a:t>do not </a:t>
            </a:r>
            <a:r>
              <a:rPr lang="en-US" sz="2800" dirty="0" smtClean="0">
                <a:cs typeface="Times New Roman" panose="02020603050405020304" pitchFamily="18" charset="0"/>
              </a:rPr>
              <a:t>always know to what things the term can be applied correctly.</a:t>
            </a:r>
          </a:p>
          <a:p>
            <a:pPr marL="457200" indent="-457200">
              <a:buFontTx/>
              <a:buChar char="-"/>
            </a:pPr>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34180490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877437"/>
          </a:xfrm>
          <a:prstGeom prst="rect">
            <a:avLst/>
          </a:prstGeom>
          <a:noFill/>
        </p:spPr>
        <p:txBody>
          <a:bodyPr wrap="square" rtlCol="0">
            <a:spAutoFit/>
          </a:bodyPr>
          <a:lstStyle/>
          <a:p>
            <a:r>
              <a:rPr lang="en-US" sz="3200" dirty="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Those that are non-contingent.</a:t>
            </a:r>
          </a:p>
          <a:p>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22752122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877437"/>
          </a:xfrm>
          <a:prstGeom prst="rect">
            <a:avLst/>
          </a:prstGeom>
          <a:noFill/>
        </p:spPr>
        <p:txBody>
          <a:bodyPr wrap="square" rtlCol="0">
            <a:spAutoFit/>
          </a:bodyPr>
          <a:lstStyle/>
          <a:p>
            <a:r>
              <a:rPr lang="en-US" sz="3200" dirty="0" smtClean="0">
                <a:cs typeface="Times New Roman" panose="02020603050405020304" pitchFamily="18" charset="0"/>
              </a:rPr>
              <a:t>Non-contingency</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circle is a plane figure, every point of which is equidistant from a fixed point.</a:t>
            </a:r>
          </a:p>
        </p:txBody>
      </p:sp>
    </p:spTree>
    <p:extLst>
      <p:ext uri="{BB962C8B-B14F-4D97-AF65-F5344CB8AC3E}">
        <p14:creationId xmlns:p14="http://schemas.microsoft.com/office/powerpoint/2010/main" xmlns="" val="16193618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446550"/>
          </a:xfrm>
          <a:prstGeom prst="rect">
            <a:avLst/>
          </a:prstGeom>
          <a:noFill/>
        </p:spPr>
        <p:txBody>
          <a:bodyPr wrap="square" rtlCol="0">
            <a:spAutoFit/>
          </a:bodyPr>
          <a:lstStyle/>
          <a:p>
            <a:r>
              <a:rPr lang="en-US" sz="3200" dirty="0">
                <a:cs typeface="Times New Roman" panose="02020603050405020304" pitchFamily="18" charset="0"/>
              </a:rPr>
              <a:t>Non-contingency</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circle is drawn on this page.</a:t>
            </a:r>
          </a:p>
        </p:txBody>
      </p:sp>
      <p:sp>
        <p:nvSpPr>
          <p:cNvPr id="2" name="Oval 1"/>
          <p:cNvSpPr/>
          <p:nvPr/>
        </p:nvSpPr>
        <p:spPr>
          <a:xfrm>
            <a:off x="4621161" y="2861187"/>
            <a:ext cx="3018503" cy="29595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9048924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446550"/>
          </a:xfrm>
          <a:prstGeom prst="rect">
            <a:avLst/>
          </a:prstGeom>
          <a:noFill/>
        </p:spPr>
        <p:txBody>
          <a:bodyPr wrap="square" rtlCol="0">
            <a:spAutoFit/>
          </a:bodyPr>
          <a:lstStyle/>
          <a:p>
            <a:r>
              <a:rPr lang="en-US" sz="3200" dirty="0">
                <a:cs typeface="Times New Roman" panose="02020603050405020304" pitchFamily="18" charset="0"/>
              </a:rPr>
              <a:t>Non-contingency</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circle is drawn on this page.</a:t>
            </a:r>
          </a:p>
        </p:txBody>
      </p:sp>
      <p:sp>
        <p:nvSpPr>
          <p:cNvPr id="3" name="Rectangle 2"/>
          <p:cNvSpPr/>
          <p:nvPr/>
        </p:nvSpPr>
        <p:spPr>
          <a:xfrm>
            <a:off x="4685071" y="2979174"/>
            <a:ext cx="2890684" cy="268420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2047602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446550"/>
          </a:xfrm>
          <a:prstGeom prst="rect">
            <a:avLst/>
          </a:prstGeom>
          <a:noFill/>
        </p:spPr>
        <p:txBody>
          <a:bodyPr wrap="square" rtlCol="0">
            <a:spAutoFit/>
          </a:bodyPr>
          <a:lstStyle/>
          <a:p>
            <a:r>
              <a:rPr lang="en-US" sz="3200" dirty="0">
                <a:cs typeface="Times New Roman" panose="02020603050405020304" pitchFamily="18" charset="0"/>
              </a:rPr>
              <a:t>Non-contingency</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circle is drawn on this page. (accident)</a:t>
            </a:r>
          </a:p>
        </p:txBody>
      </p:sp>
      <p:sp>
        <p:nvSpPr>
          <p:cNvPr id="2" name="Oval 1"/>
          <p:cNvSpPr/>
          <p:nvPr/>
        </p:nvSpPr>
        <p:spPr>
          <a:xfrm>
            <a:off x="4621161" y="2861187"/>
            <a:ext cx="3018503" cy="29595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512645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2739211"/>
          </a:xfrm>
          <a:prstGeom prst="rect">
            <a:avLst/>
          </a:prstGeom>
          <a:noFill/>
        </p:spPr>
        <p:txBody>
          <a:bodyPr wrap="square" rtlCol="0">
            <a:spAutoFit/>
          </a:bodyPr>
          <a:lstStyle/>
          <a:p>
            <a:r>
              <a:rPr lang="en-US" sz="3200" dirty="0">
                <a:cs typeface="Times New Roman" panose="02020603050405020304" pitchFamily="18" charset="0"/>
              </a:rPr>
              <a:t>Non-contingency</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circle is a plane figure, every point of which is equidistant from a fixed point. (definition)</a:t>
            </a:r>
          </a:p>
          <a:p>
            <a:pPr marL="457200" indent="-457200">
              <a:buFontTx/>
              <a:buChar char="-"/>
            </a:pPr>
            <a:r>
              <a:rPr lang="en-US" sz="2800" dirty="0" smtClean="0">
                <a:cs typeface="Times New Roman" panose="02020603050405020304" pitchFamily="18" charset="0"/>
              </a:rPr>
              <a:t>Necessarily, a circle is a plane figure, every point of which is equidistant from a fixed point.</a:t>
            </a:r>
          </a:p>
        </p:txBody>
      </p:sp>
    </p:spTree>
    <p:extLst>
      <p:ext uri="{BB962C8B-B14F-4D97-AF65-F5344CB8AC3E}">
        <p14:creationId xmlns:p14="http://schemas.microsoft.com/office/powerpoint/2010/main" xmlns="" val="4074358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170099"/>
          </a:xfrm>
          <a:prstGeom prst="rect">
            <a:avLst/>
          </a:prstGeom>
          <a:noFill/>
        </p:spPr>
        <p:txBody>
          <a:bodyPr wrap="square" rtlCol="0">
            <a:spAutoFit/>
          </a:bodyPr>
          <a:lstStyle/>
          <a:p>
            <a:r>
              <a:rPr lang="en-US" sz="3200" dirty="0" smtClean="0">
                <a:cs typeface="Times New Roman" panose="02020603050405020304" pitchFamily="18" charset="0"/>
              </a:rPr>
              <a:t>Example (similar figure)</a:t>
            </a:r>
          </a:p>
          <a:p>
            <a:endParaRPr lang="en-US" sz="2800" dirty="0" smtClean="0">
              <a:cs typeface="Times New Roman" panose="02020603050405020304" pitchFamily="18" charset="0"/>
            </a:endParaRPr>
          </a:p>
          <a:p>
            <a:pPr algn="ctr"/>
            <a:r>
              <a:rPr lang="en-US" sz="2800" dirty="0"/>
              <a:t>Figure </a:t>
            </a:r>
            <a:r>
              <a:rPr lang="en-US" sz="2800" i="1" dirty="0"/>
              <a:t>A </a:t>
            </a:r>
            <a:r>
              <a:rPr lang="en-US" sz="2800" u="sng" dirty="0"/>
              <a:t>is similar </a:t>
            </a:r>
            <a:r>
              <a:rPr lang="en-US" sz="2800" u="sng" dirty="0" smtClean="0"/>
              <a:t>to</a:t>
            </a:r>
            <a:r>
              <a:rPr lang="en-US" sz="2800" dirty="0" smtClean="0"/>
              <a:t> figure </a:t>
            </a:r>
            <a:r>
              <a:rPr lang="en-US" sz="2800" i="1" dirty="0" smtClean="0"/>
              <a:t>A’ </a:t>
            </a:r>
          </a:p>
          <a:p>
            <a:pPr algn="ctr"/>
            <a:r>
              <a:rPr lang="en-US" sz="2800" i="1" dirty="0" smtClean="0"/>
              <a:t>.=.</a:t>
            </a:r>
          </a:p>
          <a:p>
            <a:pPr algn="ctr"/>
            <a:r>
              <a:rPr lang="en-US" sz="2800" dirty="0" smtClean="0"/>
              <a:t>The </a:t>
            </a:r>
            <a:r>
              <a:rPr lang="en-US" sz="2800" dirty="0"/>
              <a:t>ratio of the distance between any two points </a:t>
            </a:r>
            <a:r>
              <a:rPr lang="en-US" sz="2800" i="1" dirty="0"/>
              <a:t>P, Q, </a:t>
            </a:r>
            <a:r>
              <a:rPr lang="en-US" sz="2800" dirty="0"/>
              <a:t>on </a:t>
            </a:r>
            <a:r>
              <a:rPr lang="en-US" sz="2800" i="1" dirty="0"/>
              <a:t>A </a:t>
            </a:r>
            <a:r>
              <a:rPr lang="en-US" sz="2800" dirty="0"/>
              <a:t>and the distance between the corresponding points </a:t>
            </a:r>
            <a:r>
              <a:rPr lang="en-US" sz="2800" i="1" dirty="0" smtClean="0"/>
              <a:t>P’, Q’ </a:t>
            </a:r>
            <a:r>
              <a:rPr lang="en-US" sz="2800" dirty="0"/>
              <a:t>on </a:t>
            </a:r>
            <a:r>
              <a:rPr lang="en-US" sz="2800" i="1" dirty="0" smtClean="0"/>
              <a:t>A’ </a:t>
            </a:r>
            <a:r>
              <a:rPr lang="en-US" sz="2800" dirty="0"/>
              <a:t>is constant. </a:t>
            </a:r>
            <a:r>
              <a:rPr lang="en-US" sz="2800" i="1" dirty="0" err="1"/>
              <a:t>Df</a:t>
            </a:r>
            <a:r>
              <a:rPr lang="en-US" sz="2800" i="1" dirty="0"/>
              <a:t>. </a:t>
            </a:r>
            <a:endParaRPr lang="en-US" sz="2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0636271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446550"/>
          </a:xfrm>
          <a:prstGeom prst="rect">
            <a:avLst/>
          </a:prstGeom>
          <a:noFill/>
        </p:spPr>
        <p:txBody>
          <a:bodyPr wrap="square" rtlCol="0">
            <a:spAutoFit/>
          </a:bodyPr>
          <a:lstStyle/>
          <a:p>
            <a:r>
              <a:rPr lang="en-US" sz="3200" dirty="0">
                <a:cs typeface="Times New Roman" panose="02020603050405020304" pitchFamily="18" charset="0"/>
              </a:rPr>
              <a:t>Non-contingency</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circle has the maximum area for a given perimeter.</a:t>
            </a:r>
          </a:p>
        </p:txBody>
      </p:sp>
    </p:spTree>
    <p:extLst>
      <p:ext uri="{BB962C8B-B14F-4D97-AF65-F5344CB8AC3E}">
        <p14:creationId xmlns:p14="http://schemas.microsoft.com/office/powerpoint/2010/main" xmlns="" val="13804405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877437"/>
          </a:xfrm>
          <a:prstGeom prst="rect">
            <a:avLst/>
          </a:prstGeom>
          <a:noFill/>
        </p:spPr>
        <p:txBody>
          <a:bodyPr wrap="square" rtlCol="0">
            <a:spAutoFit/>
          </a:bodyPr>
          <a:lstStyle/>
          <a:p>
            <a:r>
              <a:rPr lang="en-US" sz="3200" dirty="0">
                <a:cs typeface="Times New Roman" panose="02020603050405020304" pitchFamily="18" charset="0"/>
              </a:rPr>
              <a:t>Non-contingency</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circle has the maximum area for a given perimeter. (property)</a:t>
            </a:r>
          </a:p>
          <a:p>
            <a:pPr marL="457200" indent="-457200">
              <a:buFontTx/>
              <a:buChar char="-"/>
            </a:pPr>
            <a:r>
              <a:rPr lang="en-US" sz="2800" dirty="0" smtClean="0">
                <a:cs typeface="Times New Roman" panose="02020603050405020304" pitchFamily="18" charset="0"/>
              </a:rPr>
              <a:t>Necessarily, a circle has the maximum area for a given perimeter. </a:t>
            </a:r>
          </a:p>
        </p:txBody>
      </p:sp>
    </p:spTree>
    <p:extLst>
      <p:ext uri="{BB962C8B-B14F-4D97-AF65-F5344CB8AC3E}">
        <p14:creationId xmlns:p14="http://schemas.microsoft.com/office/powerpoint/2010/main" xmlns="" val="18522246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2380630" y="1230054"/>
            <a:ext cx="7784701" cy="4319234"/>
          </a:xfrm>
          <a:prstGeom prst="rect">
            <a:avLst/>
          </a:prstGeom>
        </p:spPr>
      </p:pic>
    </p:spTree>
    <p:extLst>
      <p:ext uri="{BB962C8B-B14F-4D97-AF65-F5344CB8AC3E}">
        <p14:creationId xmlns:p14="http://schemas.microsoft.com/office/powerpoint/2010/main" xmlns="" val="26038426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446550"/>
          </a:xfrm>
          <a:prstGeom prst="rect">
            <a:avLst/>
          </a:prstGeom>
          <a:noFill/>
        </p:spPr>
        <p:txBody>
          <a:bodyPr wrap="square" rtlCol="0">
            <a:spAutoFit/>
          </a:bodyPr>
          <a:lstStyle/>
          <a:p>
            <a:r>
              <a:rPr lang="en-US" sz="3200" dirty="0">
                <a:cs typeface="Times New Roman" panose="02020603050405020304" pitchFamily="18" charset="0"/>
              </a:rPr>
              <a:t>Non-contingency</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chair has a back.</a:t>
            </a:r>
          </a:p>
        </p:txBody>
      </p:sp>
    </p:spTree>
    <p:extLst>
      <p:ext uri="{BB962C8B-B14F-4D97-AF65-F5344CB8AC3E}">
        <p14:creationId xmlns:p14="http://schemas.microsoft.com/office/powerpoint/2010/main" xmlns="" val="26492459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877437"/>
          </a:xfrm>
          <a:prstGeom prst="rect">
            <a:avLst/>
          </a:prstGeom>
          <a:noFill/>
        </p:spPr>
        <p:txBody>
          <a:bodyPr wrap="square" rtlCol="0">
            <a:spAutoFit/>
          </a:bodyPr>
          <a:lstStyle/>
          <a:p>
            <a:r>
              <a:rPr lang="en-US" sz="3200" dirty="0">
                <a:cs typeface="Times New Roman" panose="02020603050405020304" pitchFamily="18" charset="0"/>
              </a:rPr>
              <a:t>Non-contingency</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chair has a back.</a:t>
            </a:r>
          </a:p>
          <a:p>
            <a:pPr marL="457200" indent="-457200">
              <a:buFontTx/>
              <a:buChar char="-"/>
            </a:pPr>
            <a:r>
              <a:rPr lang="en-US" sz="2800" dirty="0" smtClean="0">
                <a:cs typeface="Times New Roman" panose="02020603050405020304" pitchFamily="18" charset="0"/>
              </a:rPr>
              <a:t>Necessarily, a chair has a back.</a:t>
            </a:r>
          </a:p>
        </p:txBody>
      </p:sp>
    </p:spTree>
    <p:extLst>
      <p:ext uri="{BB962C8B-B14F-4D97-AF65-F5344CB8AC3E}">
        <p14:creationId xmlns:p14="http://schemas.microsoft.com/office/powerpoint/2010/main" xmlns="" val="34370816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877437"/>
          </a:xfrm>
          <a:prstGeom prst="rect">
            <a:avLst/>
          </a:prstGeom>
          <a:noFill/>
        </p:spPr>
        <p:txBody>
          <a:bodyPr wrap="square" rtlCol="0">
            <a:spAutoFit/>
          </a:bodyPr>
          <a:lstStyle/>
          <a:p>
            <a:r>
              <a:rPr lang="en-US" sz="3200" dirty="0">
                <a:cs typeface="Times New Roman" panose="02020603050405020304" pitchFamily="18" charset="0"/>
              </a:rPr>
              <a:t>Non-contingency</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chair has a back.</a:t>
            </a:r>
          </a:p>
          <a:p>
            <a:pPr marL="457200" indent="-457200">
              <a:buFontTx/>
              <a:buChar char="-"/>
            </a:pPr>
            <a:r>
              <a:rPr lang="en-US" sz="2800" dirty="0" smtClean="0">
                <a:cs typeface="Times New Roman" panose="02020603050405020304" pitchFamily="18" charset="0"/>
              </a:rPr>
              <a:t>Necessarily, a chair has a back.</a:t>
            </a:r>
          </a:p>
        </p:txBody>
      </p:sp>
      <p:pic>
        <p:nvPicPr>
          <p:cNvPr id="1028" name="Picture 4" descr="Image result for kneeling chai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953717" y="3562964"/>
            <a:ext cx="2143125" cy="21431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837985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5755422"/>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Those known by any competent speaker of the language.</a:t>
            </a:r>
          </a:p>
          <a:p>
            <a:pPr marL="457200" indent="-457200">
              <a:buFontTx/>
              <a:buChar char="-"/>
            </a:pPr>
            <a:r>
              <a:rPr lang="en-US" sz="2800" dirty="0" smtClean="0">
                <a:cs typeface="Times New Roman" panose="02020603050405020304" pitchFamily="18" charset="0"/>
              </a:rPr>
              <a:t>Those known by anyone competent with the expression.</a:t>
            </a:r>
          </a:p>
          <a:p>
            <a:pPr marL="457200" indent="-457200">
              <a:buFontTx/>
              <a:buChar char="-"/>
            </a:pPr>
            <a:endParaRPr lang="en-US" sz="2800" dirty="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competent speaker is one who knows a language to a satisfactory degree.</a:t>
            </a:r>
          </a:p>
          <a:p>
            <a:pPr marL="457200" indent="-457200">
              <a:buFontTx/>
              <a:buChar char="-"/>
            </a:pPr>
            <a:r>
              <a:rPr lang="en-US" sz="2800" dirty="0" smtClean="0">
                <a:cs typeface="Times New Roman" panose="02020603050405020304" pitchFamily="18" charset="0"/>
              </a:rPr>
              <a:t>One competent with an expression knows its meaning to a satisfactory degree.</a:t>
            </a:r>
          </a:p>
          <a:p>
            <a:pPr marL="457200" indent="-457200">
              <a:buFontTx/>
              <a:buChar char="-"/>
            </a:pPr>
            <a:endParaRPr lang="en-US" sz="2800" dirty="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natural language is a system of conventions that specify the meanings, and certain other properties, of a set of expressions.</a:t>
            </a:r>
          </a:p>
          <a:p>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100020422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446550"/>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Those that explicate the meaning of a term.</a:t>
            </a:r>
          </a:p>
        </p:txBody>
      </p:sp>
    </p:spTree>
    <p:extLst>
      <p:ext uri="{BB962C8B-B14F-4D97-AF65-F5344CB8AC3E}">
        <p14:creationId xmlns:p14="http://schemas.microsoft.com/office/powerpoint/2010/main" xmlns="" val="7766404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2739211"/>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Those that explicate the meaning of a term.</a:t>
            </a:r>
          </a:p>
          <a:p>
            <a:pPr marL="457200" indent="-457200">
              <a:buFontTx/>
              <a:buChar char="-"/>
            </a:pPr>
            <a:r>
              <a:rPr lang="en-US" sz="2800" dirty="0" smtClean="0">
                <a:cs typeface="Times New Roman" panose="02020603050405020304" pitchFamily="18" charset="0"/>
              </a:rPr>
              <a:t>While ascetics may be recognized by their matted hair, </a:t>
            </a:r>
            <a:r>
              <a:rPr lang="en-US" sz="2800" i="1" dirty="0" smtClean="0">
                <a:cs typeface="Times New Roman" panose="02020603050405020304" pitchFamily="18" charset="0"/>
              </a:rPr>
              <a:t>having matted hair</a:t>
            </a:r>
            <a:r>
              <a:rPr lang="en-US" sz="2800" dirty="0" smtClean="0">
                <a:cs typeface="Times New Roman" panose="02020603050405020304" pitchFamily="18" charset="0"/>
              </a:rPr>
              <a:t> is not part of the meaning of ‘ascetic’.</a:t>
            </a:r>
          </a:p>
          <a:p>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11873174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4462760"/>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predicate has an application condition determined by linguistic convention.</a:t>
            </a:r>
          </a:p>
          <a:p>
            <a:pPr marL="457200" indent="-457200">
              <a:buFontTx/>
              <a:buChar char="-"/>
            </a:pPr>
            <a:r>
              <a:rPr lang="en-US" sz="2800" dirty="0" smtClean="0">
                <a:cs typeface="Times New Roman" panose="02020603050405020304" pitchFamily="18" charset="0"/>
              </a:rPr>
              <a:t>When a predicate applies to an object, it is due to the fact that the features of the object satisfy the application condition.</a:t>
            </a:r>
          </a:p>
          <a:p>
            <a:pPr marL="457200" indent="-457200">
              <a:buFontTx/>
              <a:buChar char="-"/>
            </a:pPr>
            <a:r>
              <a:rPr lang="en-US" sz="2800" dirty="0" smtClean="0">
                <a:cs typeface="Times New Roman" panose="02020603050405020304" pitchFamily="18" charset="0"/>
              </a:rPr>
              <a:t>When ‘ascetic’ applies to someone, it is never (even in part) due to the fact that they have matted hair.</a:t>
            </a:r>
          </a:p>
          <a:p>
            <a:pPr marL="457200" indent="-457200">
              <a:buFontTx/>
              <a:buChar char="-"/>
            </a:pPr>
            <a:r>
              <a:rPr lang="en-US" sz="2800" dirty="0">
                <a:cs typeface="Times New Roman" panose="02020603050405020304" pitchFamily="18" charset="0"/>
              </a:rPr>
              <a:t>When ‘chair’ applies to something, it may be due (in part) to the fact that it has a back</a:t>
            </a:r>
            <a:r>
              <a:rPr lang="en-US" sz="2800" dirty="0" smtClean="0">
                <a:cs typeface="Times New Roman" panose="02020603050405020304" pitchFamily="18" charset="0"/>
              </a:rPr>
              <a:t>.</a:t>
            </a:r>
            <a:endParaRPr lang="en-US" sz="2800" dirty="0">
              <a:cs typeface="Times New Roman" panose="02020603050405020304" pitchFamily="18" charset="0"/>
            </a:endParaRPr>
          </a:p>
        </p:txBody>
      </p:sp>
    </p:spTree>
    <p:extLst>
      <p:ext uri="{BB962C8B-B14F-4D97-AF65-F5344CB8AC3E}">
        <p14:creationId xmlns:p14="http://schemas.microsoft.com/office/powerpoint/2010/main" xmlns="" val="1763914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170099"/>
          </a:xfrm>
          <a:prstGeom prst="rect">
            <a:avLst/>
          </a:prstGeom>
          <a:noFill/>
        </p:spPr>
        <p:txBody>
          <a:bodyPr wrap="square" rtlCol="0">
            <a:spAutoFit/>
          </a:bodyPr>
          <a:lstStyle/>
          <a:p>
            <a:r>
              <a:rPr lang="en-US" sz="3200" dirty="0" smtClean="0">
                <a:cs typeface="Times New Roman" panose="02020603050405020304" pitchFamily="18" charset="0"/>
              </a:rPr>
              <a:t>Example (similar figure)</a:t>
            </a:r>
          </a:p>
          <a:p>
            <a:endParaRPr lang="en-US" sz="2800" dirty="0" smtClean="0">
              <a:cs typeface="Times New Roman" panose="02020603050405020304" pitchFamily="18" charset="0"/>
            </a:endParaRPr>
          </a:p>
          <a:p>
            <a:pPr algn="ctr"/>
            <a:r>
              <a:rPr lang="en-US" sz="2800" dirty="0"/>
              <a:t>Figure </a:t>
            </a:r>
            <a:r>
              <a:rPr lang="en-US" sz="2800" i="1" dirty="0"/>
              <a:t>A </a:t>
            </a:r>
            <a:r>
              <a:rPr lang="en-US" sz="2800" u="sng" dirty="0"/>
              <a:t>is similar </a:t>
            </a:r>
            <a:r>
              <a:rPr lang="en-US" sz="2800" u="sng" dirty="0" smtClean="0"/>
              <a:t>to</a:t>
            </a:r>
            <a:r>
              <a:rPr lang="en-US" sz="2800" dirty="0" smtClean="0"/>
              <a:t> figure </a:t>
            </a:r>
            <a:r>
              <a:rPr lang="en-US" sz="2800" i="1" dirty="0" smtClean="0"/>
              <a:t>A’ </a:t>
            </a:r>
          </a:p>
          <a:p>
            <a:pPr algn="ctr"/>
            <a:r>
              <a:rPr lang="en-US" sz="2800" i="1" dirty="0" smtClean="0"/>
              <a:t>.=.</a:t>
            </a:r>
          </a:p>
          <a:p>
            <a:pPr algn="ctr"/>
            <a:r>
              <a:rPr lang="en-US" sz="2800" dirty="0" smtClean="0"/>
              <a:t>The </a:t>
            </a:r>
            <a:r>
              <a:rPr lang="en-US" sz="2800" dirty="0"/>
              <a:t>ratio of the distance between any two points </a:t>
            </a:r>
            <a:r>
              <a:rPr lang="en-US" sz="2800" i="1" dirty="0"/>
              <a:t>P, Q, </a:t>
            </a:r>
            <a:r>
              <a:rPr lang="en-US" sz="2800" dirty="0"/>
              <a:t>on </a:t>
            </a:r>
            <a:r>
              <a:rPr lang="en-US" sz="2800" i="1" dirty="0"/>
              <a:t>A </a:t>
            </a:r>
            <a:r>
              <a:rPr lang="en-US" sz="2800" dirty="0"/>
              <a:t>and the distance between the corresponding points </a:t>
            </a:r>
            <a:r>
              <a:rPr lang="en-US" sz="2800" i="1" dirty="0" smtClean="0"/>
              <a:t>P’, Q’ </a:t>
            </a:r>
            <a:r>
              <a:rPr lang="en-US" sz="2800" dirty="0"/>
              <a:t>on </a:t>
            </a:r>
            <a:r>
              <a:rPr lang="en-US" sz="2800" i="1" dirty="0" smtClean="0"/>
              <a:t>A’ </a:t>
            </a:r>
            <a:r>
              <a:rPr lang="en-US" sz="2800" dirty="0"/>
              <a:t>is constant. </a:t>
            </a:r>
            <a:r>
              <a:rPr lang="en-US" sz="2800" i="1" dirty="0" err="1"/>
              <a:t>Df</a:t>
            </a:r>
            <a:r>
              <a:rPr lang="en-US" sz="2800" i="1" dirty="0"/>
              <a:t>. </a:t>
            </a:r>
            <a:endParaRPr lang="en-US" sz="2800" dirty="0">
              <a:latin typeface="Calibri" panose="020F0502020204030204" pitchFamily="34" charset="0"/>
              <a:cs typeface="Times New Roman" panose="02020603050405020304" pitchFamily="18" charset="0"/>
            </a:endParaRPr>
          </a:p>
        </p:txBody>
      </p:sp>
      <p:cxnSp>
        <p:nvCxnSpPr>
          <p:cNvPr id="3" name="Straight Connector 2"/>
          <p:cNvCxnSpPr/>
          <p:nvPr/>
        </p:nvCxnSpPr>
        <p:spPr>
          <a:xfrm flipV="1">
            <a:off x="8465906" y="1284270"/>
            <a:ext cx="986319" cy="5445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348268" y="816077"/>
            <a:ext cx="1880171" cy="461665"/>
          </a:xfrm>
          <a:prstGeom prst="rect">
            <a:avLst/>
          </a:prstGeom>
          <a:noFill/>
        </p:spPr>
        <p:txBody>
          <a:bodyPr wrap="square" rtlCol="0">
            <a:spAutoFit/>
          </a:bodyPr>
          <a:lstStyle/>
          <a:p>
            <a:r>
              <a:rPr lang="en-US" sz="2400" dirty="0" err="1" smtClean="0"/>
              <a:t>analysandum</a:t>
            </a:r>
            <a:endParaRPr lang="en-US" sz="2400" dirty="0"/>
          </a:p>
        </p:txBody>
      </p:sp>
      <p:sp>
        <p:nvSpPr>
          <p:cNvPr id="6" name="TextBox 5"/>
          <p:cNvSpPr txBox="1"/>
          <p:nvPr/>
        </p:nvSpPr>
        <p:spPr>
          <a:xfrm>
            <a:off x="9040043" y="5263075"/>
            <a:ext cx="1880171" cy="461665"/>
          </a:xfrm>
          <a:prstGeom prst="rect">
            <a:avLst/>
          </a:prstGeom>
          <a:noFill/>
        </p:spPr>
        <p:txBody>
          <a:bodyPr wrap="square" rtlCol="0">
            <a:spAutoFit/>
          </a:bodyPr>
          <a:lstStyle/>
          <a:p>
            <a:r>
              <a:rPr lang="en-US" sz="2400" dirty="0" err="1" smtClean="0"/>
              <a:t>analysans</a:t>
            </a:r>
            <a:endParaRPr lang="en-US" sz="2400" dirty="0"/>
          </a:p>
        </p:txBody>
      </p:sp>
      <p:cxnSp>
        <p:nvCxnSpPr>
          <p:cNvPr id="8" name="Straight Connector 7"/>
          <p:cNvCxnSpPr/>
          <p:nvPr/>
        </p:nvCxnSpPr>
        <p:spPr>
          <a:xfrm flipH="1" flipV="1">
            <a:off x="8250148" y="3626778"/>
            <a:ext cx="996594" cy="16362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003439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ebble Chair and Stoo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05253" y="1066031"/>
            <a:ext cx="5886450" cy="503872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391145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289734" cy="3600986"/>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‘An F is G’ is analytic </a:t>
            </a:r>
            <a:r>
              <a:rPr lang="en-US" sz="2800" dirty="0" err="1" smtClean="0">
                <a:cs typeface="Times New Roman" panose="02020603050405020304" pitchFamily="18" charset="0"/>
              </a:rPr>
              <a:t>iff</a:t>
            </a:r>
            <a:r>
              <a:rPr lang="en-US" sz="2800" dirty="0" smtClean="0">
                <a:cs typeface="Times New Roman" panose="02020603050405020304" pitchFamily="18" charset="0"/>
              </a:rPr>
              <a:t> whether ‘F’ applies to an object sometimes depends on whether it is G.</a:t>
            </a:r>
          </a:p>
          <a:p>
            <a:pPr marL="457200" indent="-457200">
              <a:buFontTx/>
              <a:buChar char="-"/>
            </a:pPr>
            <a:endParaRPr lang="en-US" sz="2800" dirty="0" smtClean="0">
              <a:cs typeface="Times New Roman" panose="02020603050405020304" pitchFamily="18" charset="0"/>
            </a:endParaRPr>
          </a:p>
          <a:p>
            <a:pPr marL="457200" indent="-457200">
              <a:buFontTx/>
              <a:buChar char="-"/>
            </a:pPr>
            <a:r>
              <a:rPr lang="en-US" sz="2800" dirty="0">
                <a:cs typeface="Times New Roman" panose="02020603050405020304" pitchFamily="18" charset="0"/>
              </a:rPr>
              <a:t>‘An F is G’ is analytic </a:t>
            </a:r>
            <a:r>
              <a:rPr lang="en-US" sz="2800" dirty="0" err="1">
                <a:cs typeface="Times New Roman" panose="02020603050405020304" pitchFamily="18" charset="0"/>
              </a:rPr>
              <a:t>iff</a:t>
            </a:r>
            <a:r>
              <a:rPr lang="en-US" sz="2800" dirty="0">
                <a:cs typeface="Times New Roman" panose="02020603050405020304" pitchFamily="18" charset="0"/>
              </a:rPr>
              <a:t> </a:t>
            </a:r>
            <a:r>
              <a:rPr lang="en-US" sz="2800" dirty="0" smtClean="0">
                <a:cs typeface="Times New Roman" panose="02020603050405020304" pitchFamily="18" charset="0"/>
              </a:rPr>
              <a:t>being G is a consideration in the application of ‘F’.</a:t>
            </a:r>
          </a:p>
          <a:p>
            <a:r>
              <a:rPr lang="en-US" sz="2800" dirty="0" smtClean="0">
                <a:cs typeface="Times New Roman" panose="02020603050405020304" pitchFamily="18" charset="0"/>
              </a:rPr>
              <a:t> </a:t>
            </a:r>
          </a:p>
        </p:txBody>
      </p:sp>
    </p:spTree>
    <p:extLst>
      <p:ext uri="{BB962C8B-B14F-4D97-AF65-F5344CB8AC3E}">
        <p14:creationId xmlns:p14="http://schemas.microsoft.com/office/powerpoint/2010/main" xmlns="" val="17819108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07561" cy="3600986"/>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Singular indefinite generics (</a:t>
            </a:r>
            <a:r>
              <a:rPr lang="en-US" sz="2800" dirty="0" err="1" smtClean="0">
                <a:cs typeface="Times New Roman" panose="02020603050405020304" pitchFamily="18" charset="0"/>
              </a:rPr>
              <a:t>Krifka</a:t>
            </a:r>
            <a:r>
              <a:rPr lang="en-US" sz="2800" dirty="0" smtClean="0">
                <a:cs typeface="Times New Roman" panose="02020603050405020304" pitchFamily="18" charset="0"/>
              </a:rPr>
              <a:t> 2012)</a:t>
            </a:r>
          </a:p>
          <a:p>
            <a:endParaRPr lang="en-US" sz="2800" dirty="0">
              <a:cs typeface="Times New Roman" panose="02020603050405020304" pitchFamily="18" charset="0"/>
            </a:endParaRPr>
          </a:p>
          <a:p>
            <a:r>
              <a:rPr lang="en-US" sz="2800" dirty="0">
                <a:cs typeface="Times New Roman" panose="02020603050405020304" pitchFamily="18" charset="0"/>
              </a:rPr>
              <a:t>(a)	Ascetics have matted hair.</a:t>
            </a:r>
          </a:p>
          <a:p>
            <a:r>
              <a:rPr lang="en-US" sz="2800" dirty="0">
                <a:cs typeface="Times New Roman" panose="02020603050405020304" pitchFamily="18" charset="0"/>
              </a:rPr>
              <a:t>(a’)	??An ascetic has matted hair.</a:t>
            </a:r>
          </a:p>
          <a:p>
            <a:endParaRPr lang="en-US" sz="2800" dirty="0">
              <a:cs typeface="Times New Roman" panose="02020603050405020304" pitchFamily="18" charset="0"/>
            </a:endParaRPr>
          </a:p>
          <a:p>
            <a:r>
              <a:rPr lang="en-US" sz="2800" dirty="0">
                <a:cs typeface="Times New Roman" panose="02020603050405020304" pitchFamily="18" charset="0"/>
              </a:rPr>
              <a:t>(b)	A chair has a back and four legs. </a:t>
            </a:r>
          </a:p>
        </p:txBody>
      </p:sp>
    </p:spTree>
    <p:extLst>
      <p:ext uri="{BB962C8B-B14F-4D97-AF65-F5344CB8AC3E}">
        <p14:creationId xmlns:p14="http://schemas.microsoft.com/office/powerpoint/2010/main" xmlns="" val="309894304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07561" cy="4031873"/>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a:cs typeface="Times New Roman" panose="02020603050405020304" pitchFamily="18" charset="0"/>
            </a:endParaRPr>
          </a:p>
          <a:p>
            <a:r>
              <a:rPr lang="en-US" sz="2800" dirty="0" smtClean="0"/>
              <a:t>Dear </a:t>
            </a:r>
            <a:r>
              <a:rPr lang="en-US" sz="2800" dirty="0"/>
              <a:t>reader! Do you know what the word “greenhorn” means? (...) A greenhorn is a </a:t>
            </a:r>
            <a:r>
              <a:rPr lang="en-US" sz="2800" dirty="0" smtClean="0"/>
              <a:t>fellow who </a:t>
            </a:r>
            <a:r>
              <a:rPr lang="en-US" sz="2800" dirty="0"/>
              <a:t>doesn’t get up from his chair when a lady wants to sit down, and who greets the man </a:t>
            </a:r>
            <a:r>
              <a:rPr lang="en-US" sz="2800" dirty="0" smtClean="0"/>
              <a:t>of the </a:t>
            </a:r>
            <a:r>
              <a:rPr lang="en-US" sz="2800" dirty="0"/>
              <a:t>house before having paid his respect to the wife and daughter. He slips </a:t>
            </a:r>
            <a:r>
              <a:rPr lang="en-US" sz="2800" dirty="0" smtClean="0"/>
              <a:t>the cartridge in backward </a:t>
            </a:r>
            <a:r>
              <a:rPr lang="en-US" sz="2800" dirty="0"/>
              <a:t>when he loads his gun, or first rams the primer, then the bullet, and finally </a:t>
            </a:r>
            <a:r>
              <a:rPr lang="en-US" sz="2800" dirty="0" smtClean="0"/>
              <a:t>the powder </a:t>
            </a:r>
            <a:r>
              <a:rPr lang="en-US" sz="2800" dirty="0"/>
              <a:t>into his muzzleloader.</a:t>
            </a:r>
            <a:r>
              <a:rPr lang="en-US" sz="2800" i="1" dirty="0"/>
              <a:t> </a:t>
            </a:r>
            <a:endParaRPr lang="en-US" sz="2800" i="1" dirty="0" smtClean="0"/>
          </a:p>
          <a:p>
            <a:r>
              <a:rPr lang="en-US" sz="2800" dirty="0" smtClean="0"/>
              <a:t>(Karl May </a:t>
            </a:r>
            <a:r>
              <a:rPr lang="en-US" sz="2800" i="1" dirty="0" err="1" smtClean="0"/>
              <a:t>Winnetou</a:t>
            </a:r>
            <a:r>
              <a:rPr lang="en-US" sz="2800" i="1" dirty="0" smtClean="0"/>
              <a:t> I – </a:t>
            </a:r>
            <a:r>
              <a:rPr lang="en-US" sz="2800" dirty="0" smtClean="0"/>
              <a:t>cited in </a:t>
            </a:r>
            <a:r>
              <a:rPr lang="en-US" sz="2800" dirty="0" err="1" smtClean="0"/>
              <a:t>Krifka</a:t>
            </a:r>
            <a:r>
              <a:rPr lang="en-US" sz="2800" dirty="0" smtClean="0"/>
              <a:t> 2012) </a:t>
            </a:r>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419751411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5755422"/>
          </a:xfrm>
          <a:prstGeom prst="rect">
            <a:avLst/>
          </a:prstGeom>
          <a:noFill/>
        </p:spPr>
        <p:txBody>
          <a:bodyPr wrap="square" rtlCol="0">
            <a:spAutoFit/>
          </a:bodyPr>
          <a:lstStyle/>
          <a:p>
            <a:r>
              <a:rPr lang="en-US" sz="3200" dirty="0" smtClean="0">
                <a:cs typeface="Times New Roman" panose="02020603050405020304" pitchFamily="18" charset="0"/>
              </a:rPr>
              <a:t>Which statements are analytic?</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Still not quite right. As Hare (1952) points out, criteria of application do not always belong to the meaning of the term.</a:t>
            </a:r>
          </a:p>
          <a:p>
            <a:pPr marL="457200" indent="-457200">
              <a:buFontTx/>
              <a:buChar char="-"/>
            </a:pPr>
            <a:r>
              <a:rPr lang="en-US" sz="2800" dirty="0" smtClean="0">
                <a:cs typeface="Times New Roman" panose="02020603050405020304" pitchFamily="18" charset="0"/>
              </a:rPr>
              <a:t>‘good’ might apply to a strawberry in part because it is juicy, but </a:t>
            </a:r>
            <a:r>
              <a:rPr lang="en-US" sz="2800" i="1" dirty="0" smtClean="0">
                <a:cs typeface="Times New Roman" panose="02020603050405020304" pitchFamily="18" charset="0"/>
              </a:rPr>
              <a:t>juicy</a:t>
            </a:r>
            <a:r>
              <a:rPr lang="en-US" sz="2800" dirty="0" smtClean="0">
                <a:cs typeface="Times New Roman" panose="02020603050405020304" pitchFamily="18" charset="0"/>
              </a:rPr>
              <a:t> doesn’t seem part of the meaning of ‘good’ (or even ‘good strawberry’).</a:t>
            </a:r>
          </a:p>
          <a:p>
            <a:pPr marL="457200" indent="-457200">
              <a:buFontTx/>
              <a:buChar char="-"/>
            </a:pPr>
            <a:r>
              <a:rPr lang="en-US" sz="2800" dirty="0" smtClean="0">
                <a:cs typeface="Times New Roman" panose="02020603050405020304" pitchFamily="18" charset="0"/>
              </a:rPr>
              <a:t>Whether or not ‘tall’ applies to someone depends on the size of their bones, but </a:t>
            </a:r>
            <a:r>
              <a:rPr lang="en-US" sz="2800" i="1" dirty="0" smtClean="0">
                <a:cs typeface="Times New Roman" panose="02020603050405020304" pitchFamily="18" charset="0"/>
              </a:rPr>
              <a:t>having large bones </a:t>
            </a:r>
            <a:r>
              <a:rPr lang="en-US" sz="2800" dirty="0" smtClean="0">
                <a:cs typeface="Times New Roman" panose="02020603050405020304" pitchFamily="18" charset="0"/>
              </a:rPr>
              <a:t>is not part of the meaning of ‘tall’, which pertains solely to height.</a:t>
            </a:r>
          </a:p>
          <a:p>
            <a:endParaRPr lang="en-US" sz="2800" dirty="0">
              <a:cs typeface="Times New Roman" panose="02020603050405020304" pitchFamily="18" charset="0"/>
            </a:endParaRPr>
          </a:p>
          <a:p>
            <a:r>
              <a:rPr lang="en-US" sz="2800" dirty="0" smtClean="0">
                <a:cs typeface="Times New Roman" panose="02020603050405020304" pitchFamily="18" charset="0"/>
              </a:rPr>
              <a:t>A good strawberry is juicy.</a:t>
            </a:r>
          </a:p>
          <a:p>
            <a:r>
              <a:rPr lang="en-US" sz="2800" dirty="0" smtClean="0">
                <a:cs typeface="Times New Roman" panose="02020603050405020304" pitchFamily="18" charset="0"/>
              </a:rPr>
              <a:t>A tall person has large bones.</a:t>
            </a:r>
          </a:p>
        </p:txBody>
      </p:sp>
    </p:spTree>
    <p:extLst>
      <p:ext uri="{BB962C8B-B14F-4D97-AF65-F5344CB8AC3E}">
        <p14:creationId xmlns:p14="http://schemas.microsoft.com/office/powerpoint/2010/main" xmlns="" val="20034218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600986"/>
          </a:xfrm>
          <a:prstGeom prst="rect">
            <a:avLst/>
          </a:prstGeom>
          <a:noFill/>
        </p:spPr>
        <p:txBody>
          <a:bodyPr wrap="square" rtlCol="0">
            <a:spAutoFit/>
          </a:bodyPr>
          <a:lstStyle/>
          <a:p>
            <a:r>
              <a:rPr lang="en-US" sz="3200" dirty="0" smtClean="0">
                <a:cs typeface="Times New Roman" panose="02020603050405020304" pitchFamily="18" charset="0"/>
              </a:rPr>
              <a:t>Criticisms of analysis</a:t>
            </a:r>
          </a:p>
          <a:p>
            <a:endParaRPr lang="en-US" sz="2800" dirty="0" smtClean="0">
              <a:cs typeface="Times New Roman" panose="02020603050405020304" pitchFamily="18" charset="0"/>
            </a:endParaRPr>
          </a:p>
          <a:p>
            <a:pPr marL="457200" indent="-457200">
              <a:buFontTx/>
              <a:buChar char="-"/>
            </a:pPr>
            <a:r>
              <a:rPr lang="en-US" sz="2800" dirty="0" smtClean="0">
                <a:latin typeface="Calibri" panose="020F0502020204030204" pitchFamily="34" charset="0"/>
                <a:cs typeface="Times New Roman" panose="02020603050405020304" pitchFamily="18" charset="0"/>
              </a:rPr>
              <a:t>There is no criterion for an analytical statement (i.e. there is no </a:t>
            </a:r>
            <a:r>
              <a:rPr lang="en-US" sz="2800" i="1" dirty="0" smtClean="0">
                <a:latin typeface="Calibri" panose="020F0502020204030204" pitchFamily="34" charset="0"/>
                <a:cs typeface="Times New Roman" panose="02020603050405020304" pitchFamily="18" charset="0"/>
              </a:rPr>
              <a:t>analysis</a:t>
            </a:r>
            <a:r>
              <a:rPr lang="en-US" sz="2800" dirty="0" smtClean="0">
                <a:latin typeface="Calibri" panose="020F0502020204030204" pitchFamily="34" charset="0"/>
                <a:cs typeface="Times New Roman" panose="02020603050405020304" pitchFamily="18" charset="0"/>
              </a:rPr>
              <a:t> of analysis).</a:t>
            </a:r>
          </a:p>
          <a:p>
            <a:pPr marL="457200" indent="-457200">
              <a:buFontTx/>
              <a:buChar char="-"/>
            </a:pPr>
            <a:r>
              <a:rPr lang="en-US" sz="2800" dirty="0" smtClean="0">
                <a:latin typeface="Calibri" panose="020F0502020204030204" pitchFamily="34" charset="0"/>
                <a:cs typeface="Times New Roman" panose="02020603050405020304" pitchFamily="18" charset="0"/>
              </a:rPr>
              <a:t>There is no analytic/synthetic distinction (Quine).</a:t>
            </a:r>
          </a:p>
          <a:p>
            <a:pPr marL="457200" indent="-457200">
              <a:buFontTx/>
              <a:buChar char="-"/>
            </a:pPr>
            <a:r>
              <a:rPr lang="en-US" sz="2800" dirty="0" smtClean="0">
                <a:latin typeface="Calibri" panose="020F0502020204030204" pitchFamily="34" charset="0"/>
                <a:cs typeface="Times New Roman" panose="02020603050405020304" pitchFamily="18" charset="0"/>
              </a:rPr>
              <a:t>Outside of </a:t>
            </a:r>
            <a:r>
              <a:rPr lang="en-US" sz="2800" dirty="0" err="1" smtClean="0">
                <a:latin typeface="Calibri" panose="020F0502020204030204" pitchFamily="34" charset="0"/>
                <a:cs typeface="Times New Roman" panose="02020603050405020304" pitchFamily="18" charset="0"/>
              </a:rPr>
              <a:t>abbreviatory</a:t>
            </a:r>
            <a:r>
              <a:rPr lang="en-US" sz="2800" dirty="0" smtClean="0">
                <a:latin typeface="Calibri" panose="020F0502020204030204" pitchFamily="34" charset="0"/>
                <a:cs typeface="Times New Roman" panose="02020603050405020304" pitchFamily="18" charset="0"/>
              </a:rPr>
              <a:t> conventions in, e.g., mathematics, a true definition (one without counterexamples) has never been given.</a:t>
            </a:r>
          </a:p>
          <a:p>
            <a:pPr marL="457200" indent="-457200">
              <a:buFontTx/>
              <a:buChar char="-"/>
            </a:pPr>
            <a:r>
              <a:rPr lang="en-US" sz="2800" dirty="0" smtClean="0">
                <a:latin typeface="Calibri" panose="020F0502020204030204" pitchFamily="34" charset="0"/>
                <a:cs typeface="Times New Roman" panose="02020603050405020304" pitchFamily="18" charset="0"/>
              </a:rPr>
              <a:t>Empirical concepts don’t have definitions (</a:t>
            </a:r>
            <a:r>
              <a:rPr lang="en-US" sz="2800" dirty="0" err="1" smtClean="0">
                <a:latin typeface="Calibri" panose="020F0502020204030204" pitchFamily="34" charset="0"/>
                <a:cs typeface="Times New Roman" panose="02020603050405020304" pitchFamily="18" charset="0"/>
              </a:rPr>
              <a:t>Waismann</a:t>
            </a:r>
            <a:r>
              <a:rPr lang="en-US" sz="2800" dirty="0" smtClean="0">
                <a:latin typeface="Calibri" panose="020F0502020204030204" pitchFamily="34" charset="0"/>
                <a:cs typeface="Times New Roman" panose="02020603050405020304" pitchFamily="18" charset="0"/>
              </a:rPr>
              <a:t>).</a:t>
            </a:r>
            <a:endParaRPr lang="en-US" sz="2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8099041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015663"/>
          </a:xfrm>
          <a:prstGeom prst="rect">
            <a:avLst/>
          </a:prstGeom>
          <a:noFill/>
        </p:spPr>
        <p:txBody>
          <a:bodyPr wrap="square" rtlCol="0">
            <a:spAutoFit/>
          </a:bodyPr>
          <a:lstStyle/>
          <a:p>
            <a:r>
              <a:rPr lang="en-US" sz="3200" dirty="0" smtClean="0">
                <a:cs typeface="Times New Roman" panose="02020603050405020304" pitchFamily="18" charset="0"/>
              </a:rPr>
              <a:t>What form does an analysis take?</a:t>
            </a:r>
          </a:p>
          <a:p>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198345613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446550"/>
          </a:xfrm>
          <a:prstGeom prst="rect">
            <a:avLst/>
          </a:prstGeom>
          <a:noFill/>
        </p:spPr>
        <p:txBody>
          <a:bodyPr wrap="square" rtlCol="0">
            <a:spAutoFit/>
          </a:bodyPr>
          <a:lstStyle/>
          <a:p>
            <a:r>
              <a:rPr lang="en-US" sz="3200" dirty="0" smtClean="0">
                <a:cs typeface="Times New Roman" panose="02020603050405020304" pitchFamily="18" charset="0"/>
              </a:rPr>
              <a:t>What form does an analysis take?</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An analysis must not be circular.</a:t>
            </a:r>
            <a:r>
              <a:rPr lang="en-US" sz="2800" dirty="0" smtClean="0"/>
              <a:t> </a:t>
            </a:r>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356437233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TextBox 3"/>
              <p:cNvSpPr txBox="1"/>
              <p:nvPr/>
            </p:nvSpPr>
            <p:spPr>
              <a:xfrm>
                <a:off x="1032387" y="816077"/>
                <a:ext cx="10196052" cy="2773708"/>
              </a:xfrm>
              <a:prstGeom prst="rect">
                <a:avLst/>
              </a:prstGeom>
              <a:noFill/>
            </p:spPr>
            <p:txBody>
              <a:bodyPr wrap="square" rtlCol="0">
                <a:spAutoFit/>
              </a:bodyPr>
              <a:lstStyle/>
              <a:p>
                <a:r>
                  <a:rPr lang="en-US" sz="3200" dirty="0" smtClean="0">
                    <a:cs typeface="Times New Roman" panose="02020603050405020304" pitchFamily="18" charset="0"/>
                  </a:rPr>
                  <a:t>What form does an analysis take?</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An analysis must not be circular.</a:t>
                </a:r>
              </a:p>
              <a:p>
                <a:endParaRPr lang="en-US" sz="2800" dirty="0">
                  <a:cs typeface="Times New Roman" panose="02020603050405020304" pitchFamily="18" charset="0"/>
                </a:endParaRPr>
              </a:p>
              <a:p>
                <a:pPr algn="ctr"/>
                <a:r>
                  <a:rPr lang="en-US" sz="2800" dirty="0"/>
                  <a:t>t</a:t>
                </a:r>
                <a:r>
                  <a:rPr lang="en-US" sz="2800" dirty="0" smtClean="0"/>
                  <a:t>he </a:t>
                </a:r>
                <a:r>
                  <a:rPr lang="en-US" sz="2800" dirty="0"/>
                  <a:t>s</a:t>
                </a:r>
                <a:r>
                  <a:rPr lang="en-US" sz="2800" dirty="0" smtClean="0"/>
                  <a:t>un </a:t>
                </a:r>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m:t>
                        </m:r>
                      </m:e>
                      <m:sub>
                        <m:r>
                          <a:rPr lang="en-US" sz="2800" b="0" i="1" smtClean="0">
                            <a:latin typeface="Cambria Math" panose="02040503050406030204" pitchFamily="18" charset="0"/>
                          </a:rPr>
                          <m:t>𝑑𝑓</m:t>
                        </m:r>
                      </m:sub>
                    </m:sSub>
                  </m:oMath>
                </a14:m>
                <a:r>
                  <a:rPr lang="en-US" sz="2800" dirty="0" smtClean="0"/>
                  <a:t> the </a:t>
                </a:r>
                <a:r>
                  <a:rPr lang="en-US" sz="2800" dirty="0"/>
                  <a:t>star that shines by </a:t>
                </a:r>
                <a:r>
                  <a:rPr lang="en-US" sz="2800" dirty="0" smtClean="0"/>
                  <a:t>day</a:t>
                </a:r>
              </a:p>
              <a:p>
                <a:pPr algn="ctr"/>
                <a:r>
                  <a:rPr lang="en-US" sz="2800" dirty="0"/>
                  <a:t>  </a:t>
                </a:r>
                <a:endParaRPr lang="en-US" sz="2800" dirty="0" smtClean="0">
                  <a:cs typeface="Times New Roman" panose="02020603050405020304" pitchFamily="18"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1032387" y="816077"/>
                <a:ext cx="10196052" cy="2773708"/>
              </a:xfrm>
              <a:prstGeom prst="rect">
                <a:avLst/>
              </a:prstGeom>
              <a:blipFill>
                <a:blip r:embed="rId3" cstate="print"/>
                <a:stretch>
                  <a:fillRect l="-1494" t="-2857"/>
                </a:stretch>
              </a:blipFill>
            </p:spPr>
            <p:txBody>
              <a:bodyPr/>
              <a:lstStyle/>
              <a:p>
                <a:r>
                  <a:rPr lang="en-US">
                    <a:noFill/>
                  </a:rPr>
                  <a:t> </a:t>
                </a:r>
              </a:p>
            </p:txBody>
          </p:sp>
        </mc:Fallback>
      </mc:AlternateContent>
    </p:spTree>
    <p:extLst>
      <p:ext uri="{BB962C8B-B14F-4D97-AF65-F5344CB8AC3E}">
        <p14:creationId xmlns:p14="http://schemas.microsoft.com/office/powerpoint/2010/main" xmlns="" val="216416746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TextBox 3"/>
              <p:cNvSpPr txBox="1"/>
              <p:nvPr/>
            </p:nvSpPr>
            <p:spPr>
              <a:xfrm>
                <a:off x="1032387" y="816077"/>
                <a:ext cx="10196052" cy="3239092"/>
              </a:xfrm>
              <a:prstGeom prst="rect">
                <a:avLst/>
              </a:prstGeom>
              <a:noFill/>
            </p:spPr>
            <p:txBody>
              <a:bodyPr wrap="square" rtlCol="0">
                <a:spAutoFit/>
              </a:bodyPr>
              <a:lstStyle/>
              <a:p>
                <a:r>
                  <a:rPr lang="en-US" sz="3200" dirty="0" smtClean="0">
                    <a:cs typeface="Times New Roman" panose="02020603050405020304" pitchFamily="18" charset="0"/>
                  </a:rPr>
                  <a:t>What form does an analysis take?</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An analysis must not be circular.</a:t>
                </a:r>
              </a:p>
              <a:p>
                <a:endParaRPr lang="en-US" sz="2800" dirty="0">
                  <a:cs typeface="Times New Roman" panose="02020603050405020304" pitchFamily="18" charset="0"/>
                </a:endParaRPr>
              </a:p>
              <a:p>
                <a:pPr algn="ctr"/>
                <a:r>
                  <a:rPr lang="en-US" sz="2800" dirty="0"/>
                  <a:t>t</a:t>
                </a:r>
                <a:r>
                  <a:rPr lang="en-US" sz="2800" dirty="0" smtClean="0"/>
                  <a:t>he </a:t>
                </a:r>
                <a:r>
                  <a:rPr lang="en-US" sz="2800" dirty="0"/>
                  <a:t>s</a:t>
                </a:r>
                <a:r>
                  <a:rPr lang="en-US" sz="2800" dirty="0" smtClean="0"/>
                  <a:t>un </a:t>
                </a:r>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m:t>
                        </m:r>
                      </m:e>
                      <m:sub>
                        <m:r>
                          <a:rPr lang="en-US" sz="2800" b="0" i="1" smtClean="0">
                            <a:latin typeface="Cambria Math" panose="02040503050406030204" pitchFamily="18" charset="0"/>
                          </a:rPr>
                          <m:t>𝑑𝑓</m:t>
                        </m:r>
                      </m:sub>
                    </m:sSub>
                  </m:oMath>
                </a14:m>
                <a:r>
                  <a:rPr lang="en-US" sz="2800" dirty="0" smtClean="0"/>
                  <a:t> the </a:t>
                </a:r>
                <a:r>
                  <a:rPr lang="en-US" sz="2800" dirty="0"/>
                  <a:t>star that shines by </a:t>
                </a:r>
                <a:r>
                  <a:rPr lang="en-US" sz="2800" dirty="0" smtClean="0"/>
                  <a:t>day</a:t>
                </a:r>
              </a:p>
              <a:p>
                <a:pPr algn="ctr"/>
                <a:endParaRPr lang="en-US" sz="2800" dirty="0" smtClean="0"/>
              </a:p>
              <a:p>
                <a:pPr algn="ctr"/>
                <a:r>
                  <a:rPr lang="en-US" sz="2800" dirty="0" smtClean="0"/>
                  <a:t> day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m:t>
                        </m:r>
                      </m:e>
                      <m:sub>
                        <m:r>
                          <a:rPr lang="en-US" sz="2800" i="1">
                            <a:latin typeface="Cambria Math" panose="02040503050406030204" pitchFamily="18" charset="0"/>
                          </a:rPr>
                          <m:t>𝑑𝑓</m:t>
                        </m:r>
                      </m:sub>
                    </m:sSub>
                  </m:oMath>
                </a14:m>
                <a:r>
                  <a:rPr lang="en-US" sz="2800" dirty="0"/>
                  <a:t> </a:t>
                </a:r>
                <a:r>
                  <a:rPr lang="en-US" sz="2800" dirty="0" smtClean="0"/>
                  <a:t>the </a:t>
                </a:r>
                <a:r>
                  <a:rPr lang="en-US" sz="2800" dirty="0"/>
                  <a:t>period during which the sun </a:t>
                </a:r>
                <a:r>
                  <a:rPr lang="en-US" sz="2800" dirty="0" smtClean="0"/>
                  <a:t>shines</a:t>
                </a:r>
                <a:r>
                  <a:rPr lang="en-US" sz="2800" dirty="0"/>
                  <a:t>  </a:t>
                </a:r>
                <a:endParaRPr lang="en-US" sz="2800" dirty="0" smtClean="0">
                  <a:cs typeface="Times New Roman" panose="02020603050405020304" pitchFamily="18"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1032387" y="816077"/>
                <a:ext cx="10196052" cy="3239092"/>
              </a:xfrm>
              <a:prstGeom prst="rect">
                <a:avLst/>
              </a:prstGeom>
              <a:blipFill>
                <a:blip r:embed="rId3" cstate="print"/>
                <a:stretch>
                  <a:fillRect l="-1494" t="-2448" b="-3578"/>
                </a:stretch>
              </a:blipFill>
            </p:spPr>
            <p:txBody>
              <a:bodyPr/>
              <a:lstStyle/>
              <a:p>
                <a:r>
                  <a:rPr lang="en-US">
                    <a:noFill/>
                  </a:rPr>
                  <a:t> </a:t>
                </a:r>
              </a:p>
            </p:txBody>
          </p:sp>
        </mc:Fallback>
      </mc:AlternateContent>
    </p:spTree>
    <p:extLst>
      <p:ext uri="{BB962C8B-B14F-4D97-AF65-F5344CB8AC3E}">
        <p14:creationId xmlns:p14="http://schemas.microsoft.com/office/powerpoint/2010/main" xmlns="" val="797567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1015663"/>
          </a:xfrm>
          <a:prstGeom prst="rect">
            <a:avLst/>
          </a:prstGeom>
          <a:noFill/>
        </p:spPr>
        <p:txBody>
          <a:bodyPr wrap="square" rtlCol="0">
            <a:spAutoFit/>
          </a:bodyPr>
          <a:lstStyle/>
          <a:p>
            <a:r>
              <a:rPr lang="en-US" sz="3200" dirty="0" smtClean="0">
                <a:cs typeface="Times New Roman" panose="02020603050405020304" pitchFamily="18" charset="0"/>
              </a:rPr>
              <a:t>Example (chair)</a:t>
            </a:r>
          </a:p>
          <a:p>
            <a:endParaRPr lang="en-US" sz="2800" dirty="0" smtClean="0">
              <a:cs typeface="Times New Roman" panose="02020603050405020304" pitchFamily="18" charset="0"/>
            </a:endParaRPr>
          </a:p>
        </p:txBody>
      </p:sp>
      <p:pic>
        <p:nvPicPr>
          <p:cNvPr id="2050" name="Picture 2" descr="kitchen%20table%20and%20chairs%20clipart"/>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66943" y="1831740"/>
            <a:ext cx="2926940" cy="465792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9048222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TextBox 3"/>
              <p:cNvSpPr txBox="1"/>
              <p:nvPr/>
            </p:nvSpPr>
            <p:spPr>
              <a:xfrm>
                <a:off x="1032387" y="816077"/>
                <a:ext cx="10196052" cy="4531753"/>
              </a:xfrm>
              <a:prstGeom prst="rect">
                <a:avLst/>
              </a:prstGeom>
              <a:noFill/>
            </p:spPr>
            <p:txBody>
              <a:bodyPr wrap="square" rtlCol="0">
                <a:spAutoFit/>
              </a:bodyPr>
              <a:lstStyle/>
              <a:p>
                <a:r>
                  <a:rPr lang="en-US" sz="3200" dirty="0" smtClean="0">
                    <a:cs typeface="Times New Roman" panose="02020603050405020304" pitchFamily="18" charset="0"/>
                  </a:rPr>
                  <a:t>What form does an analysis take?</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An analysis must not be circular.</a:t>
                </a:r>
              </a:p>
              <a:p>
                <a:endParaRPr lang="en-US" sz="2800" dirty="0">
                  <a:cs typeface="Times New Roman" panose="02020603050405020304" pitchFamily="18" charset="0"/>
                </a:endParaRPr>
              </a:p>
              <a:p>
                <a:pPr algn="ctr"/>
                <a:r>
                  <a:rPr lang="en-US" sz="2800" dirty="0"/>
                  <a:t>t</a:t>
                </a:r>
                <a:r>
                  <a:rPr lang="en-US" sz="2800" dirty="0" smtClean="0"/>
                  <a:t>he </a:t>
                </a:r>
                <a:r>
                  <a:rPr lang="en-US" sz="2800" dirty="0"/>
                  <a:t>s</a:t>
                </a:r>
                <a:r>
                  <a:rPr lang="en-US" sz="2800" dirty="0" smtClean="0"/>
                  <a:t>un </a:t>
                </a:r>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m:t>
                        </m:r>
                      </m:e>
                      <m:sub>
                        <m:r>
                          <a:rPr lang="en-US" sz="2800" b="0" i="1" smtClean="0">
                            <a:latin typeface="Cambria Math" panose="02040503050406030204" pitchFamily="18" charset="0"/>
                          </a:rPr>
                          <m:t>𝑑𝑓</m:t>
                        </m:r>
                      </m:sub>
                    </m:sSub>
                  </m:oMath>
                </a14:m>
                <a:r>
                  <a:rPr lang="en-US" sz="2800" dirty="0" smtClean="0"/>
                  <a:t> the </a:t>
                </a:r>
                <a:r>
                  <a:rPr lang="en-US" sz="2800" dirty="0"/>
                  <a:t>star that shines by </a:t>
                </a:r>
                <a:r>
                  <a:rPr lang="en-US" sz="2800" dirty="0" smtClean="0"/>
                  <a:t>day</a:t>
                </a:r>
              </a:p>
              <a:p>
                <a:pPr algn="ctr"/>
                <a:endParaRPr lang="en-US" sz="2800" dirty="0" smtClean="0"/>
              </a:p>
              <a:p>
                <a:pPr algn="ctr"/>
                <a:r>
                  <a:rPr lang="en-US" sz="2800" dirty="0" smtClean="0"/>
                  <a:t>day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m:t>
                        </m:r>
                      </m:e>
                      <m:sub>
                        <m:r>
                          <a:rPr lang="en-US" sz="2800" i="1">
                            <a:latin typeface="Cambria Math" panose="02040503050406030204" pitchFamily="18" charset="0"/>
                          </a:rPr>
                          <m:t>𝑑𝑓</m:t>
                        </m:r>
                      </m:sub>
                    </m:sSub>
                  </m:oMath>
                </a14:m>
                <a:r>
                  <a:rPr lang="en-US" sz="2800" dirty="0"/>
                  <a:t> </a:t>
                </a:r>
                <a:r>
                  <a:rPr lang="en-US" sz="2800" dirty="0" smtClean="0"/>
                  <a:t>the </a:t>
                </a:r>
                <a:r>
                  <a:rPr lang="en-US" sz="2800" dirty="0"/>
                  <a:t>period during which the sun </a:t>
                </a:r>
                <a:r>
                  <a:rPr lang="en-US" sz="2800" dirty="0" smtClean="0"/>
                  <a:t>shines</a:t>
                </a:r>
              </a:p>
              <a:p>
                <a:endParaRPr lang="en-US" sz="2800" dirty="0"/>
              </a:p>
              <a:p>
                <a:pPr marL="457200" indent="-457200">
                  <a:buFontTx/>
                  <a:buChar char="-"/>
                </a:pPr>
                <a:r>
                  <a:rPr lang="en-US" sz="2800" dirty="0" smtClean="0"/>
                  <a:t>Is non-circularity needed to satisfy our aim to distinguish different senses, etc.?</a:t>
                </a:r>
                <a:r>
                  <a:rPr lang="en-US" sz="2800" dirty="0"/>
                  <a:t>  </a:t>
                </a:r>
                <a:endParaRPr lang="en-US" sz="2800" dirty="0" smtClean="0">
                  <a:cs typeface="Times New Roman" panose="02020603050405020304" pitchFamily="18"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1032387" y="816077"/>
                <a:ext cx="10196052" cy="4531753"/>
              </a:xfrm>
              <a:prstGeom prst="rect">
                <a:avLst/>
              </a:prstGeom>
              <a:blipFill>
                <a:blip r:embed="rId3" cstate="print"/>
                <a:stretch>
                  <a:fillRect l="-1494" t="-1750" r="-1435" b="-2961"/>
                </a:stretch>
              </a:blipFill>
            </p:spPr>
            <p:txBody>
              <a:bodyPr/>
              <a:lstStyle/>
              <a:p>
                <a:r>
                  <a:rPr lang="en-US">
                    <a:noFill/>
                  </a:rPr>
                  <a:t> </a:t>
                </a:r>
              </a:p>
            </p:txBody>
          </p:sp>
        </mc:Fallback>
      </mc:AlternateContent>
    </p:spTree>
    <p:extLst>
      <p:ext uri="{BB962C8B-B14F-4D97-AF65-F5344CB8AC3E}">
        <p14:creationId xmlns:p14="http://schemas.microsoft.com/office/powerpoint/2010/main" xmlns="" val="348895342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063703" cy="2308324"/>
          </a:xfrm>
          <a:prstGeom prst="rect">
            <a:avLst/>
          </a:prstGeom>
          <a:noFill/>
        </p:spPr>
        <p:txBody>
          <a:bodyPr wrap="square" rtlCol="0">
            <a:spAutoFit/>
          </a:bodyPr>
          <a:lstStyle/>
          <a:p>
            <a:r>
              <a:rPr lang="en-US" sz="3200" dirty="0" smtClean="0">
                <a:cs typeface="Times New Roman" panose="02020603050405020304" pitchFamily="18" charset="0"/>
              </a:rPr>
              <a:t>What form does an analysis take?</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Classical definition: a condition that is necessary and sufficient for the application of the term (in all possible circumstances).</a:t>
            </a:r>
          </a:p>
          <a:p>
            <a:endParaRPr lang="en-US" sz="2800" dirty="0" smtClean="0">
              <a:cs typeface="Times New Roman" panose="02020603050405020304" pitchFamily="18" charset="0"/>
            </a:endParaRPr>
          </a:p>
        </p:txBody>
      </p:sp>
    </p:spTree>
    <p:extLst>
      <p:ext uri="{BB962C8B-B14F-4D97-AF65-F5344CB8AC3E}">
        <p14:creationId xmlns:p14="http://schemas.microsoft.com/office/powerpoint/2010/main" xmlns="" val="36587487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TextBox 3"/>
              <p:cNvSpPr txBox="1"/>
              <p:nvPr/>
            </p:nvSpPr>
            <p:spPr>
              <a:xfrm>
                <a:off x="1032387" y="816077"/>
                <a:ext cx="9940413" cy="3204595"/>
              </a:xfrm>
              <a:prstGeom prst="rect">
                <a:avLst/>
              </a:prstGeom>
              <a:noFill/>
            </p:spPr>
            <p:txBody>
              <a:bodyPr wrap="square" rtlCol="0">
                <a:spAutoFit/>
              </a:bodyPr>
              <a:lstStyle/>
              <a:p>
                <a:r>
                  <a:rPr lang="en-US" sz="3200" dirty="0" smtClean="0">
                    <a:cs typeface="Times New Roman" panose="02020603050405020304" pitchFamily="18" charset="0"/>
                  </a:rPr>
                  <a:t>What form does an analysis take?</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Classical definition: a condition that is necessary and sufficient for the application of the term (in all possible circumstances).</a:t>
                </a:r>
              </a:p>
              <a:p>
                <a:endParaRPr lang="en-US" sz="2800" dirty="0">
                  <a:cs typeface="Times New Roman" panose="02020603050405020304" pitchFamily="18" charset="0"/>
                </a:endParaRPr>
              </a:p>
              <a:p>
                <a:pPr algn="ctr"/>
                <a:r>
                  <a:rPr lang="en-US" sz="2800" dirty="0" smtClean="0">
                    <a:cs typeface="Times New Roman" panose="02020603050405020304" pitchFamily="18" charset="0"/>
                  </a:rPr>
                  <a:t>A circle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m:t>
                        </m:r>
                      </m:e>
                      <m:sub>
                        <m:r>
                          <a:rPr lang="en-US" sz="2800" i="1">
                            <a:latin typeface="Cambria Math" panose="02040503050406030204" pitchFamily="18" charset="0"/>
                          </a:rPr>
                          <m:t>𝑑𝑓</m:t>
                        </m:r>
                      </m:sub>
                    </m:sSub>
                  </m:oMath>
                </a14:m>
                <a:r>
                  <a:rPr lang="en-US" sz="2800" dirty="0" smtClean="0">
                    <a:cs typeface="Times New Roman" panose="02020603050405020304" pitchFamily="18" charset="0"/>
                  </a:rPr>
                  <a:t> a plane figure, every point of which is equidistant from a fixed point.</a:t>
                </a:r>
              </a:p>
            </p:txBody>
          </p:sp>
        </mc:Choice>
        <mc:Fallback>
          <p:sp>
            <p:nvSpPr>
              <p:cNvPr id="4" name="TextBox 3"/>
              <p:cNvSpPr txBox="1">
                <a:spLocks noRot="1" noChangeAspect="1" noMove="1" noResize="1" noEditPoints="1" noAdjustHandles="1" noChangeArrowheads="1" noChangeShapeType="1" noTextEdit="1"/>
              </p:cNvSpPr>
              <p:nvPr/>
            </p:nvSpPr>
            <p:spPr>
              <a:xfrm>
                <a:off x="1032387" y="816077"/>
                <a:ext cx="9940413" cy="3204595"/>
              </a:xfrm>
              <a:prstGeom prst="rect">
                <a:avLst/>
              </a:prstGeom>
              <a:blipFill>
                <a:blip r:embed="rId2" cstate="print"/>
                <a:stretch>
                  <a:fillRect l="-1533" t="-2471" r="-1778" b="-4373"/>
                </a:stretch>
              </a:blipFill>
            </p:spPr>
            <p:txBody>
              <a:bodyPr/>
              <a:lstStyle/>
              <a:p>
                <a:r>
                  <a:rPr lang="en-US">
                    <a:noFill/>
                  </a:rPr>
                  <a:t> </a:t>
                </a:r>
              </a:p>
            </p:txBody>
          </p:sp>
        </mc:Fallback>
      </mc:AlternateContent>
    </p:spTree>
    <p:extLst>
      <p:ext uri="{BB962C8B-B14F-4D97-AF65-F5344CB8AC3E}">
        <p14:creationId xmlns:p14="http://schemas.microsoft.com/office/powerpoint/2010/main" xmlns="" val="333489409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TextBox 3"/>
              <p:cNvSpPr txBox="1"/>
              <p:nvPr/>
            </p:nvSpPr>
            <p:spPr>
              <a:xfrm>
                <a:off x="1032387" y="816077"/>
                <a:ext cx="9940413" cy="4962641"/>
              </a:xfrm>
              <a:prstGeom prst="rect">
                <a:avLst/>
              </a:prstGeom>
              <a:noFill/>
            </p:spPr>
            <p:txBody>
              <a:bodyPr wrap="square" rtlCol="0">
                <a:spAutoFit/>
              </a:bodyPr>
              <a:lstStyle/>
              <a:p>
                <a:r>
                  <a:rPr lang="en-US" sz="3200" dirty="0" smtClean="0">
                    <a:cs typeface="Times New Roman" panose="02020603050405020304" pitchFamily="18" charset="0"/>
                  </a:rPr>
                  <a:t>What form does an analysis take?</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Classical definition: a condition that is necessary and sufficient for the application of the term (in all possible circumstances).</a:t>
                </a:r>
              </a:p>
              <a:p>
                <a:endParaRPr lang="en-US" sz="2800" dirty="0">
                  <a:cs typeface="Times New Roman" panose="02020603050405020304" pitchFamily="18" charset="0"/>
                </a:endParaRPr>
              </a:p>
              <a:p>
                <a:pPr algn="ctr"/>
                <a:r>
                  <a:rPr lang="en-US" sz="2800" dirty="0" smtClean="0">
                    <a:cs typeface="Times New Roman" panose="02020603050405020304" pitchFamily="18" charset="0"/>
                  </a:rPr>
                  <a:t>A circle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m:t>
                        </m:r>
                      </m:e>
                      <m:sub>
                        <m:r>
                          <a:rPr lang="en-US" sz="2800" i="1">
                            <a:latin typeface="Cambria Math" panose="02040503050406030204" pitchFamily="18" charset="0"/>
                          </a:rPr>
                          <m:t>𝑑𝑓</m:t>
                        </m:r>
                      </m:sub>
                    </m:sSub>
                  </m:oMath>
                </a14:m>
                <a:r>
                  <a:rPr lang="en-US" sz="2800" dirty="0" smtClean="0">
                    <a:cs typeface="Times New Roman" panose="02020603050405020304" pitchFamily="18" charset="0"/>
                  </a:rPr>
                  <a:t> a plane figure, every point of which is equidistant from a fixed point.</a:t>
                </a:r>
              </a:p>
              <a:p>
                <a:pPr algn="ctr"/>
                <a:endParaRPr lang="en-US" sz="2800" dirty="0">
                  <a:cs typeface="Times New Roman" panose="02020603050405020304" pitchFamily="18" charset="0"/>
                </a:endParaRPr>
              </a:p>
              <a:p>
                <a:pPr algn="ctr"/>
                <a14:m>
                  <m:oMath xmlns:m="http://schemas.openxmlformats.org/officeDocument/2006/math">
                    <m:r>
                      <a:rPr lang="en-US" sz="2800" b="0" i="1" smtClean="0">
                        <a:latin typeface="Cambria Math" panose="02040503050406030204" pitchFamily="18" charset="0"/>
                        <a:cs typeface="Times New Roman" panose="02020603050405020304" pitchFamily="18" charset="0"/>
                      </a:rPr>
                      <m:t>𝑥</m:t>
                    </m:r>
                  </m:oMath>
                </a14:m>
                <a:r>
                  <a:rPr lang="en-US" sz="2800" dirty="0" smtClean="0">
                    <a:cs typeface="Times New Roman" panose="02020603050405020304" pitchFamily="18" charset="0"/>
                  </a:rPr>
                  <a:t> is a circle </a:t>
                </a:r>
                <a14:m>
                  <m:oMath xmlns:m="http://schemas.openxmlformats.org/officeDocument/2006/math">
                    <m:r>
                      <a:rPr lang="en-US" sz="2800" i="1" smtClean="0">
                        <a:latin typeface="Cambria Math" panose="02040503050406030204" pitchFamily="18" charset="0"/>
                        <a:ea typeface="Cambria Math" panose="02040503050406030204" pitchFamily="18" charset="0"/>
                        <a:cs typeface="Times New Roman" panose="02020603050405020304" pitchFamily="18" charset="0"/>
                      </a:rPr>
                      <m:t>⟺</m:t>
                    </m:r>
                    <m:r>
                      <a:rPr lang="en-US" sz="2800" i="1">
                        <a:latin typeface="Cambria Math" panose="02040503050406030204" pitchFamily="18" charset="0"/>
                        <a:cs typeface="Times New Roman" panose="02020603050405020304" pitchFamily="18" charset="0"/>
                      </a:rPr>
                      <m:t>𝑥</m:t>
                    </m:r>
                    <m:r>
                      <m:rPr>
                        <m:nor/>
                      </m:rPr>
                      <a:rPr lang="en-US" sz="2800" dirty="0">
                        <a:cs typeface="Times New Roman" panose="02020603050405020304" pitchFamily="18" charset="0"/>
                      </a:rPr>
                      <m:t> </m:t>
                    </m:r>
                  </m:oMath>
                </a14:m>
                <a:r>
                  <a:rPr lang="en-US" sz="2800" dirty="0" smtClean="0">
                    <a:cs typeface="Times New Roman" panose="02020603050405020304" pitchFamily="18" charset="0"/>
                  </a:rPr>
                  <a:t>is a </a:t>
                </a:r>
                <a:r>
                  <a:rPr lang="en-US" sz="2800" dirty="0">
                    <a:cs typeface="Times New Roman" panose="02020603050405020304" pitchFamily="18" charset="0"/>
                  </a:rPr>
                  <a:t>plane </a:t>
                </a:r>
                <a:r>
                  <a:rPr lang="en-US" sz="2800" dirty="0" smtClean="0">
                    <a:cs typeface="Times New Roman" panose="02020603050405020304" pitchFamily="18" charset="0"/>
                  </a:rPr>
                  <a:t>figure </a:t>
                </a:r>
                <a14:m>
                  <m:oMath xmlns:m="http://schemas.openxmlformats.org/officeDocument/2006/math">
                    <m:r>
                      <a:rPr lang="en-US" sz="2800" b="0" i="1" smtClean="0">
                        <a:latin typeface="Cambria Math" panose="02040503050406030204" pitchFamily="18" charset="0"/>
                        <a:cs typeface="Times New Roman" panose="02020603050405020304" pitchFamily="18" charset="0"/>
                      </a:rPr>
                      <m:t>∧</m:t>
                    </m:r>
                  </m:oMath>
                </a14:m>
                <a:r>
                  <a:rPr lang="en-US" sz="2800" dirty="0" smtClean="0">
                    <a:cs typeface="Times New Roman" panose="02020603050405020304" pitchFamily="18" charset="0"/>
                  </a:rPr>
                  <a:t> </a:t>
                </a:r>
                <a:r>
                  <a:rPr lang="en-US" sz="2800" dirty="0">
                    <a:cs typeface="Times New Roman" panose="02020603050405020304" pitchFamily="18" charset="0"/>
                  </a:rPr>
                  <a:t>every point of </a:t>
                </a:r>
                <a14:m>
                  <m:oMath xmlns:m="http://schemas.openxmlformats.org/officeDocument/2006/math">
                    <m:r>
                      <a:rPr lang="en-US" sz="2800" b="0" i="1" smtClean="0">
                        <a:latin typeface="Cambria Math" panose="02040503050406030204" pitchFamily="18" charset="0"/>
                        <a:cs typeface="Times New Roman" panose="02020603050405020304" pitchFamily="18" charset="0"/>
                      </a:rPr>
                      <m:t>𝑥</m:t>
                    </m:r>
                  </m:oMath>
                </a14:m>
                <a:r>
                  <a:rPr lang="en-US" sz="2800" dirty="0" smtClean="0">
                    <a:cs typeface="Times New Roman" panose="02020603050405020304" pitchFamily="18" charset="0"/>
                  </a:rPr>
                  <a:t> </a:t>
                </a:r>
                <a:r>
                  <a:rPr lang="en-US" sz="2800" dirty="0">
                    <a:cs typeface="Times New Roman" panose="02020603050405020304" pitchFamily="18" charset="0"/>
                  </a:rPr>
                  <a:t>is equidistant from a fixed point.</a:t>
                </a:r>
              </a:p>
              <a:p>
                <a:pPr algn="ctr"/>
                <a:endParaRPr lang="en-US" sz="2800" dirty="0" smtClean="0">
                  <a:cs typeface="Times New Roman" panose="02020603050405020304" pitchFamily="18"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1032387" y="816077"/>
                <a:ext cx="9940413" cy="4962641"/>
              </a:xfrm>
              <a:prstGeom prst="rect">
                <a:avLst/>
              </a:prstGeom>
              <a:blipFill>
                <a:blip r:embed="rId3" cstate="print"/>
                <a:stretch>
                  <a:fillRect l="-1533" t="-1597" r="-1778"/>
                </a:stretch>
              </a:blipFill>
            </p:spPr>
            <p:txBody>
              <a:bodyPr/>
              <a:lstStyle/>
              <a:p>
                <a:r>
                  <a:rPr lang="en-US">
                    <a:noFill/>
                  </a:rPr>
                  <a:t> </a:t>
                </a:r>
              </a:p>
            </p:txBody>
          </p:sp>
        </mc:Fallback>
      </mc:AlternateContent>
    </p:spTree>
    <p:extLst>
      <p:ext uri="{BB962C8B-B14F-4D97-AF65-F5344CB8AC3E}">
        <p14:creationId xmlns:p14="http://schemas.microsoft.com/office/powerpoint/2010/main" xmlns="" val="313479829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TextBox 3"/>
              <p:cNvSpPr txBox="1"/>
              <p:nvPr/>
            </p:nvSpPr>
            <p:spPr>
              <a:xfrm>
                <a:off x="1032387" y="816077"/>
                <a:ext cx="10022606" cy="5755422"/>
              </a:xfrm>
              <a:prstGeom prst="rect">
                <a:avLst/>
              </a:prstGeom>
              <a:noFill/>
            </p:spPr>
            <p:txBody>
              <a:bodyPr wrap="square" rtlCol="0">
                <a:spAutoFit/>
              </a:bodyPr>
              <a:lstStyle/>
              <a:p>
                <a:r>
                  <a:rPr lang="en-US" sz="3200" dirty="0" smtClean="0">
                    <a:cs typeface="Times New Roman" panose="02020603050405020304" pitchFamily="18" charset="0"/>
                  </a:rPr>
                  <a:t>What form does an analysis take?</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Classical definition: a condition that is necessary and sufficient for the application of the term (in all possible circumstances).</a:t>
                </a:r>
              </a:p>
              <a:p>
                <a:pPr marL="457200" indent="-457200">
                  <a:buFontTx/>
                  <a:buChar char="-"/>
                </a:pPr>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circle is a plane figure, every point of which is equidistant from a fixed point. (definition)</a:t>
                </a:r>
              </a:p>
              <a:p>
                <a:pPr marL="457200" indent="-457200">
                  <a:buFontTx/>
                  <a:buChar char="-"/>
                </a:pPr>
                <a:endParaRPr lang="en-US" sz="2800" dirty="0" smtClean="0">
                  <a:cs typeface="Times New Roman" panose="02020603050405020304" pitchFamily="18" charset="0"/>
                </a:endParaRPr>
              </a:p>
              <a:p>
                <a:pPr marL="457200" indent="-457200">
                  <a:buFontTx/>
                  <a:buChar char="-"/>
                </a:pPr>
                <a:r>
                  <a:rPr lang="en-US" sz="2800" dirty="0">
                    <a:cs typeface="Times New Roman" panose="02020603050405020304" pitchFamily="18" charset="0"/>
                  </a:rPr>
                  <a:t>A</a:t>
                </a:r>
                <a:r>
                  <a:rPr lang="en-US" sz="2800" dirty="0" smtClean="0">
                    <a:cs typeface="Times New Roman" panose="02020603050405020304" pitchFamily="18" charset="0"/>
                  </a:rPr>
                  <a:t> circle is a plane figure. (genus)</a:t>
                </a:r>
              </a:p>
              <a:p>
                <a:pPr marL="457200" indent="-457200">
                  <a:buFontTx/>
                  <a:buChar char="-"/>
                </a:pPr>
                <a:r>
                  <a:rPr lang="en-US" sz="2800" dirty="0">
                    <a:cs typeface="Times New Roman" panose="02020603050405020304" pitchFamily="18" charset="0"/>
                  </a:rPr>
                  <a:t>A</a:t>
                </a:r>
                <a:r>
                  <a:rPr lang="en-US" sz="2800" dirty="0" smtClean="0">
                    <a:cs typeface="Times New Roman" panose="02020603050405020304" pitchFamily="18" charset="0"/>
                  </a:rPr>
                  <a:t> circle consists of every point that is equidistant from a fixed point. (differentia)</a:t>
                </a:r>
              </a:p>
              <a:p>
                <a:endParaRPr lang="en-US" sz="2800" dirty="0">
                  <a:cs typeface="Times New Roman" panose="02020603050405020304" pitchFamily="18" charset="0"/>
                </a:endParaRPr>
              </a:p>
              <a:p>
                <a:pPr algn="ctr"/>
                <a:r>
                  <a:rPr lang="en-US" sz="2800" dirty="0" smtClean="0">
                    <a:cs typeface="Times New Roman" panose="02020603050405020304" pitchFamily="18" charset="0"/>
                  </a:rPr>
                  <a:t>F </a:t>
                </a:r>
                <a14:m>
                  <m:oMath xmlns:m="http://schemas.openxmlformats.org/officeDocument/2006/math">
                    <m:r>
                      <a:rPr lang="en-US" sz="28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800" dirty="0" smtClean="0">
                    <a:cs typeface="Times New Roman" panose="02020603050405020304" pitchFamily="18" charset="0"/>
                  </a:rPr>
                  <a:t> genus(F) </a:t>
                </a:r>
                <a14:m>
                  <m:oMath xmlns:m="http://schemas.openxmlformats.org/officeDocument/2006/math">
                    <m:r>
                      <a:rPr lang="en-US" sz="2800" b="0" i="1" smtClean="0">
                        <a:latin typeface="Cambria Math" panose="02040503050406030204" pitchFamily="18" charset="0"/>
                        <a:cs typeface="Times New Roman" panose="02020603050405020304" pitchFamily="18" charset="0"/>
                      </a:rPr>
                      <m:t>∧</m:t>
                    </m:r>
                  </m:oMath>
                </a14:m>
                <a:r>
                  <a:rPr lang="en-US" sz="2800" dirty="0" smtClean="0">
                    <a:cs typeface="Times New Roman" panose="02020603050405020304" pitchFamily="18" charset="0"/>
                  </a:rPr>
                  <a:t> differentia(F)</a:t>
                </a:r>
              </a:p>
            </p:txBody>
          </p:sp>
        </mc:Choice>
        <mc:Fallback>
          <p:sp>
            <p:nvSpPr>
              <p:cNvPr id="4" name="TextBox 3"/>
              <p:cNvSpPr txBox="1">
                <a:spLocks noRot="1" noChangeAspect="1" noMove="1" noResize="1" noEditPoints="1" noAdjustHandles="1" noChangeArrowheads="1" noChangeShapeType="1" noTextEdit="1"/>
              </p:cNvSpPr>
              <p:nvPr/>
            </p:nvSpPr>
            <p:spPr>
              <a:xfrm>
                <a:off x="1032387" y="816077"/>
                <a:ext cx="10022606" cy="5755422"/>
              </a:xfrm>
              <a:prstGeom prst="rect">
                <a:avLst/>
              </a:prstGeom>
              <a:blipFill>
                <a:blip r:embed="rId2" cstate="print"/>
                <a:stretch>
                  <a:fillRect l="-1521" t="-1377" r="-1338" b="-2119"/>
                </a:stretch>
              </a:blipFill>
            </p:spPr>
            <p:txBody>
              <a:bodyPr/>
              <a:lstStyle/>
              <a:p>
                <a:r>
                  <a:rPr lang="en-US">
                    <a:noFill/>
                  </a:rPr>
                  <a:t> </a:t>
                </a:r>
              </a:p>
            </p:txBody>
          </p:sp>
        </mc:Fallback>
      </mc:AlternateContent>
    </p:spTree>
    <p:extLst>
      <p:ext uri="{BB962C8B-B14F-4D97-AF65-F5344CB8AC3E}">
        <p14:creationId xmlns:p14="http://schemas.microsoft.com/office/powerpoint/2010/main" xmlns="" val="377328385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2739211"/>
          </a:xfrm>
          <a:prstGeom prst="rect">
            <a:avLst/>
          </a:prstGeom>
          <a:noFill/>
        </p:spPr>
        <p:txBody>
          <a:bodyPr wrap="square" rtlCol="0">
            <a:spAutoFit/>
          </a:bodyPr>
          <a:lstStyle/>
          <a:p>
            <a:r>
              <a:rPr lang="en-US" sz="3200" dirty="0" smtClean="0">
                <a:cs typeface="Times New Roman" panose="02020603050405020304" pitchFamily="18" charset="0"/>
              </a:rPr>
              <a:t>Classical definition</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A circle is a plane figure, every point of which is equidistant from a fixed point.</a:t>
            </a:r>
          </a:p>
          <a:p>
            <a:pPr marL="457200" indent="-457200">
              <a:buFontTx/>
              <a:buChar char="-"/>
            </a:pPr>
            <a:r>
              <a:rPr lang="en-US" sz="2800" dirty="0" smtClean="0">
                <a:cs typeface="Times New Roman" panose="02020603050405020304" pitchFamily="18" charset="0"/>
              </a:rPr>
              <a:t>Other species of the genus </a:t>
            </a:r>
            <a:r>
              <a:rPr lang="en-US" sz="2800" i="1" dirty="0" smtClean="0">
                <a:cs typeface="Times New Roman" panose="02020603050405020304" pitchFamily="18" charset="0"/>
              </a:rPr>
              <a:t>plane figure</a:t>
            </a:r>
            <a:r>
              <a:rPr lang="en-US" sz="2800" dirty="0" smtClean="0">
                <a:cs typeface="Times New Roman" panose="02020603050405020304" pitchFamily="18" charset="0"/>
              </a:rPr>
              <a:t>: </a:t>
            </a:r>
            <a:r>
              <a:rPr lang="en-US" sz="2800" i="1" dirty="0" smtClean="0">
                <a:cs typeface="Times New Roman" panose="02020603050405020304" pitchFamily="18" charset="0"/>
              </a:rPr>
              <a:t>quadrilateral, conic section, etc. </a:t>
            </a:r>
            <a:r>
              <a:rPr lang="en-US" sz="2800" dirty="0" smtClean="0">
                <a:cs typeface="Times New Roman" panose="02020603050405020304" pitchFamily="18" charset="0"/>
              </a:rPr>
              <a:t>(What are their differentiae?)</a:t>
            </a:r>
          </a:p>
        </p:txBody>
      </p:sp>
    </p:spTree>
    <p:extLst>
      <p:ext uri="{BB962C8B-B14F-4D97-AF65-F5344CB8AC3E}">
        <p14:creationId xmlns:p14="http://schemas.microsoft.com/office/powerpoint/2010/main" xmlns="" val="66385230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1471499" y="1787984"/>
            <a:ext cx="8639401" cy="4186600"/>
          </a:xfrm>
          <a:prstGeom prst="rect">
            <a:avLst/>
          </a:prstGeom>
        </p:spPr>
      </p:pic>
      <p:sp>
        <p:nvSpPr>
          <p:cNvPr id="3" name="TextBox 2"/>
          <p:cNvSpPr txBox="1"/>
          <p:nvPr/>
        </p:nvSpPr>
        <p:spPr>
          <a:xfrm>
            <a:off x="1032387" y="816077"/>
            <a:ext cx="10196052" cy="584775"/>
          </a:xfrm>
          <a:prstGeom prst="rect">
            <a:avLst/>
          </a:prstGeom>
          <a:noFill/>
        </p:spPr>
        <p:txBody>
          <a:bodyPr wrap="square" rtlCol="0">
            <a:spAutoFit/>
          </a:bodyPr>
          <a:lstStyle/>
          <a:p>
            <a:r>
              <a:rPr lang="en-US" sz="3200" dirty="0" smtClean="0">
                <a:cs typeface="Times New Roman" panose="02020603050405020304" pitchFamily="18" charset="0"/>
              </a:rPr>
              <a:t>Tree of Porphyry</a:t>
            </a:r>
          </a:p>
        </p:txBody>
      </p:sp>
    </p:spTree>
    <p:extLst>
      <p:ext uri="{BB962C8B-B14F-4D97-AF65-F5344CB8AC3E}">
        <p14:creationId xmlns:p14="http://schemas.microsoft.com/office/powerpoint/2010/main" xmlns="" val="183078578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2308324"/>
          </a:xfrm>
          <a:prstGeom prst="rect">
            <a:avLst/>
          </a:prstGeom>
          <a:noFill/>
        </p:spPr>
        <p:txBody>
          <a:bodyPr wrap="square" rtlCol="0">
            <a:spAutoFit/>
          </a:bodyPr>
          <a:lstStyle/>
          <a:p>
            <a:r>
              <a:rPr lang="en-US" sz="3200" dirty="0" smtClean="0">
                <a:cs typeface="Times New Roman" panose="02020603050405020304" pitchFamily="18" charset="0"/>
              </a:rPr>
              <a:t>Classical definition</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The division of a genus into species (</a:t>
            </a:r>
            <a:r>
              <a:rPr lang="en-US" sz="2800" dirty="0" err="1" smtClean="0">
                <a:cs typeface="Times New Roman" panose="02020603050405020304" pitchFamily="18" charset="0"/>
              </a:rPr>
              <a:t>i</a:t>
            </a:r>
            <a:r>
              <a:rPr lang="en-US" sz="2800" dirty="0" smtClean="0">
                <a:cs typeface="Times New Roman" panose="02020603050405020304" pitchFamily="18" charset="0"/>
              </a:rPr>
              <a:t>) must be exhaustive, (ii) the constituent species must not overlap, (iii) must proceed on one principle.</a:t>
            </a:r>
          </a:p>
        </p:txBody>
      </p:sp>
    </p:spTree>
    <p:extLst>
      <p:ext uri="{BB962C8B-B14F-4D97-AF65-F5344CB8AC3E}">
        <p14:creationId xmlns:p14="http://schemas.microsoft.com/office/powerpoint/2010/main" xmlns="" val="197485496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600986"/>
          </a:xfrm>
          <a:prstGeom prst="rect">
            <a:avLst/>
          </a:prstGeom>
          <a:noFill/>
        </p:spPr>
        <p:txBody>
          <a:bodyPr wrap="square" rtlCol="0">
            <a:spAutoFit/>
          </a:bodyPr>
          <a:lstStyle/>
          <a:p>
            <a:r>
              <a:rPr lang="en-US" sz="3200" dirty="0" smtClean="0">
                <a:cs typeface="Times New Roman" panose="02020603050405020304" pitchFamily="18" charset="0"/>
              </a:rPr>
              <a:t>Classical definition</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The division of a genus into species (</a:t>
            </a:r>
            <a:r>
              <a:rPr lang="en-US" sz="2800" dirty="0" err="1" smtClean="0">
                <a:cs typeface="Times New Roman" panose="02020603050405020304" pitchFamily="18" charset="0"/>
              </a:rPr>
              <a:t>i</a:t>
            </a:r>
            <a:r>
              <a:rPr lang="en-US" sz="2800" dirty="0" smtClean="0">
                <a:cs typeface="Times New Roman" panose="02020603050405020304" pitchFamily="18" charset="0"/>
              </a:rPr>
              <a:t>) must be exhaustive, (ii) the constituent species must not overlap, (iii) must proceed on one principle.</a:t>
            </a:r>
          </a:p>
          <a:p>
            <a:pPr marL="457200" indent="-457200">
              <a:buFontTx/>
              <a:buChar char="-"/>
            </a:pPr>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So, for instance, dividing numbers into even and odd violates (</a:t>
            </a:r>
            <a:r>
              <a:rPr lang="en-US" sz="2800" dirty="0" err="1" smtClean="0">
                <a:cs typeface="Times New Roman" panose="02020603050405020304" pitchFamily="18" charset="0"/>
              </a:rPr>
              <a:t>i</a:t>
            </a:r>
            <a:r>
              <a:rPr lang="en-US" sz="2800" dirty="0" smtClean="0">
                <a:cs typeface="Times New Roman" panose="02020603050405020304" pitchFamily="18" charset="0"/>
              </a:rPr>
              <a:t>), while dividing them into even, odd and fractional violates (iii).</a:t>
            </a:r>
          </a:p>
        </p:txBody>
      </p:sp>
    </p:spTree>
    <p:extLst>
      <p:ext uri="{BB962C8B-B14F-4D97-AF65-F5344CB8AC3E}">
        <p14:creationId xmlns:p14="http://schemas.microsoft.com/office/powerpoint/2010/main" xmlns="" val="70546934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4462760"/>
          </a:xfrm>
          <a:prstGeom prst="rect">
            <a:avLst/>
          </a:prstGeom>
          <a:noFill/>
        </p:spPr>
        <p:txBody>
          <a:bodyPr wrap="square" rtlCol="0">
            <a:spAutoFit/>
          </a:bodyPr>
          <a:lstStyle/>
          <a:p>
            <a:r>
              <a:rPr lang="en-US" sz="3200" dirty="0" smtClean="0">
                <a:cs typeface="Times New Roman" panose="02020603050405020304" pitchFamily="18" charset="0"/>
              </a:rPr>
              <a:t>Classical definition</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The division of a genus into species (</a:t>
            </a:r>
            <a:r>
              <a:rPr lang="en-US" sz="2800" dirty="0" err="1" smtClean="0">
                <a:cs typeface="Times New Roman" panose="02020603050405020304" pitchFamily="18" charset="0"/>
              </a:rPr>
              <a:t>i</a:t>
            </a:r>
            <a:r>
              <a:rPr lang="en-US" sz="2800" dirty="0" smtClean="0">
                <a:cs typeface="Times New Roman" panose="02020603050405020304" pitchFamily="18" charset="0"/>
              </a:rPr>
              <a:t>) must be exhaustive, (ii) the constituent species must not overlap, (iii) must proceed on one principle.</a:t>
            </a:r>
          </a:p>
          <a:p>
            <a:pPr marL="457200" indent="-457200">
              <a:buFontTx/>
              <a:buChar char="-"/>
            </a:pPr>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So, for instance, dividing numbers into even and odd violates (</a:t>
            </a:r>
            <a:r>
              <a:rPr lang="en-US" sz="2800" dirty="0" err="1" smtClean="0">
                <a:cs typeface="Times New Roman" panose="02020603050405020304" pitchFamily="18" charset="0"/>
              </a:rPr>
              <a:t>i</a:t>
            </a:r>
            <a:r>
              <a:rPr lang="en-US" sz="2800" dirty="0" smtClean="0">
                <a:cs typeface="Times New Roman" panose="02020603050405020304" pitchFamily="18" charset="0"/>
              </a:rPr>
              <a:t>), while dividing them into even, odd and fractional violates (iii).</a:t>
            </a:r>
          </a:p>
          <a:p>
            <a:pPr marL="457200" indent="-457200">
              <a:buFontTx/>
              <a:buChar char="-"/>
            </a:pPr>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These rules “express an ideal” rather than state a method.</a:t>
            </a:r>
          </a:p>
        </p:txBody>
      </p:sp>
    </p:spTree>
    <p:extLst>
      <p:ext uri="{BB962C8B-B14F-4D97-AF65-F5344CB8AC3E}">
        <p14:creationId xmlns:p14="http://schemas.microsoft.com/office/powerpoint/2010/main" xmlns="" val="745793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170099"/>
          </a:xfrm>
          <a:prstGeom prst="rect">
            <a:avLst/>
          </a:prstGeom>
          <a:noFill/>
        </p:spPr>
        <p:txBody>
          <a:bodyPr wrap="square" rtlCol="0">
            <a:spAutoFit/>
          </a:bodyPr>
          <a:lstStyle/>
          <a:p>
            <a:r>
              <a:rPr lang="en-US" sz="3200" dirty="0" smtClean="0">
                <a:cs typeface="Times New Roman" panose="02020603050405020304" pitchFamily="18" charset="0"/>
              </a:rPr>
              <a:t>Example (chair)</a:t>
            </a:r>
          </a:p>
          <a:p>
            <a:endParaRPr lang="en-US" sz="2800" dirty="0" smtClean="0">
              <a:cs typeface="Times New Roman" panose="02020603050405020304" pitchFamily="18" charset="0"/>
            </a:endParaRPr>
          </a:p>
          <a:p>
            <a:pPr algn="ctr"/>
            <a:r>
              <a:rPr lang="en-US" sz="2800" dirty="0" smtClean="0"/>
              <a:t>A chair</a:t>
            </a:r>
          </a:p>
          <a:p>
            <a:pPr algn="ctr"/>
            <a:endParaRPr lang="en-US" sz="2800" dirty="0" smtClean="0"/>
          </a:p>
          <a:p>
            <a:pPr algn="ctr"/>
            <a:r>
              <a:rPr lang="en-US" sz="2800" dirty="0"/>
              <a:t>i</a:t>
            </a:r>
            <a:r>
              <a:rPr lang="en-US" sz="2800" dirty="0" smtClean="0"/>
              <a:t>s</a:t>
            </a:r>
          </a:p>
          <a:p>
            <a:pPr algn="ctr"/>
            <a:endParaRPr lang="en-US" sz="2800" dirty="0" smtClean="0"/>
          </a:p>
          <a:p>
            <a:pPr algn="ctr"/>
            <a:r>
              <a:rPr lang="en-US" sz="2800" dirty="0" smtClean="0"/>
              <a:t>a seat with a back and four legs, for one person to sit on.</a:t>
            </a:r>
            <a:endParaRPr lang="en-US" sz="2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01159318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269186" cy="4462760"/>
          </a:xfrm>
          <a:prstGeom prst="rect">
            <a:avLst/>
          </a:prstGeom>
          <a:noFill/>
        </p:spPr>
        <p:txBody>
          <a:bodyPr wrap="square" rtlCol="0">
            <a:spAutoFit/>
          </a:bodyPr>
          <a:lstStyle/>
          <a:p>
            <a:r>
              <a:rPr lang="en-US" sz="3200" dirty="0" smtClean="0">
                <a:cs typeface="Times New Roman" panose="02020603050405020304" pitchFamily="18" charset="0"/>
              </a:rPr>
              <a:t>Classical definition</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We can’t be sure that a classification is </a:t>
            </a:r>
            <a:r>
              <a:rPr lang="en-US" sz="2800" i="1" dirty="0" smtClean="0">
                <a:cs typeface="Times New Roman" panose="02020603050405020304" pitchFamily="18" charset="0"/>
              </a:rPr>
              <a:t>exhaustive</a:t>
            </a:r>
            <a:r>
              <a:rPr lang="en-US" sz="2800" dirty="0" smtClean="0">
                <a:cs typeface="Times New Roman" panose="02020603050405020304" pitchFamily="18" charset="0"/>
              </a:rPr>
              <a:t>; more species could always appear, possibly requiring us to revise the differentiae of existing species.</a:t>
            </a:r>
          </a:p>
          <a:p>
            <a:pPr marL="457200" indent="-457200">
              <a:buFontTx/>
              <a:buChar char="-"/>
            </a:pPr>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Nor can we be sure that a pair of species is </a:t>
            </a:r>
            <a:r>
              <a:rPr lang="en-US" sz="2800" i="1" dirty="0" smtClean="0">
                <a:cs typeface="Times New Roman" panose="02020603050405020304" pitchFamily="18" charset="0"/>
              </a:rPr>
              <a:t>exclusive</a:t>
            </a:r>
            <a:r>
              <a:rPr lang="en-US" sz="2800" dirty="0" smtClean="0">
                <a:cs typeface="Times New Roman" panose="02020603050405020304" pitchFamily="18" charset="0"/>
              </a:rPr>
              <a:t>; what if we encounter a specimen that shares the characteristics of both?</a:t>
            </a:r>
          </a:p>
          <a:p>
            <a:pPr marL="457200" indent="-457200">
              <a:buFontTx/>
              <a:buChar char="-"/>
            </a:pPr>
            <a:r>
              <a:rPr lang="en-US" sz="2800" dirty="0" smtClean="0">
                <a:cs typeface="Times New Roman" panose="02020603050405020304" pitchFamily="18" charset="0"/>
              </a:rPr>
              <a:t>For instance, an amphibian specimen would spoil a division of animals into those of the air, land, and sea. (Cohen &amp; Nagel, p.242)</a:t>
            </a:r>
          </a:p>
        </p:txBody>
      </p:sp>
    </p:spTree>
    <p:extLst>
      <p:ext uri="{BB962C8B-B14F-4D97-AF65-F5344CB8AC3E}">
        <p14:creationId xmlns:p14="http://schemas.microsoft.com/office/powerpoint/2010/main" xmlns="" val="11094326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677832" cy="2739211"/>
          </a:xfrm>
          <a:prstGeom prst="rect">
            <a:avLst/>
          </a:prstGeom>
          <a:noFill/>
        </p:spPr>
        <p:txBody>
          <a:bodyPr wrap="square" rtlCol="0">
            <a:spAutoFit/>
          </a:bodyPr>
          <a:lstStyle/>
          <a:p>
            <a:r>
              <a:rPr lang="en-US" sz="3200" dirty="0" smtClean="0">
                <a:cs typeface="Times New Roman" panose="02020603050405020304" pitchFamily="18" charset="0"/>
              </a:rPr>
              <a:t>Classical definition</a:t>
            </a:r>
          </a:p>
          <a:p>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Such discoveries force us back to the drawing board, in search of new differentiae to form the basis of a division.</a:t>
            </a:r>
          </a:p>
          <a:p>
            <a:pPr marL="457200" indent="-457200">
              <a:buFontTx/>
              <a:buChar char="-"/>
            </a:pPr>
            <a:r>
              <a:rPr lang="en-US" sz="2800" dirty="0" smtClean="0">
                <a:cs typeface="Times New Roman" panose="02020603050405020304" pitchFamily="18" charset="0"/>
              </a:rPr>
              <a:t>For instance, we now classify animals based on number of middle ear bones, rather than their surface similarity or where they live.</a:t>
            </a: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10913" y="3954947"/>
            <a:ext cx="7239000" cy="2362200"/>
          </a:xfrm>
          <a:prstGeom prst="rect">
            <a:avLst/>
          </a:prstGeom>
        </p:spPr>
      </p:pic>
    </p:spTree>
    <p:extLst>
      <p:ext uri="{BB962C8B-B14F-4D97-AF65-F5344CB8AC3E}">
        <p14:creationId xmlns:p14="http://schemas.microsoft.com/office/powerpoint/2010/main" xmlns="" val="162905362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4093428"/>
          </a:xfrm>
          <a:prstGeom prst="rect">
            <a:avLst/>
          </a:prstGeom>
          <a:noFill/>
        </p:spPr>
        <p:txBody>
          <a:bodyPr wrap="square" rtlCol="0">
            <a:spAutoFit/>
          </a:bodyPr>
          <a:lstStyle/>
          <a:p>
            <a:r>
              <a:rPr lang="en-US" sz="3200" dirty="0" smtClean="0">
                <a:cs typeface="Times New Roman" panose="02020603050405020304" pitchFamily="18" charset="0"/>
              </a:rPr>
              <a:t>Classical definition (open texture)</a:t>
            </a:r>
          </a:p>
          <a:p>
            <a:endParaRPr lang="en-US" sz="32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The classical form of analysis is threatened even without new discoveries. All it takes is hypothetical cases.</a:t>
            </a:r>
          </a:p>
          <a:p>
            <a:pPr marL="457200" indent="-457200">
              <a:buFontTx/>
              <a:buChar char="-"/>
            </a:pPr>
            <a:r>
              <a:rPr lang="en-US" sz="2800" dirty="0" smtClean="0">
                <a:cs typeface="Times New Roman" panose="02020603050405020304" pitchFamily="18" charset="0"/>
              </a:rPr>
              <a:t>Friedrich </a:t>
            </a:r>
            <a:r>
              <a:rPr lang="en-US" sz="2800" dirty="0" err="1" smtClean="0">
                <a:cs typeface="Times New Roman" panose="02020603050405020304" pitchFamily="18" charset="0"/>
              </a:rPr>
              <a:t>Waismann</a:t>
            </a:r>
            <a:r>
              <a:rPr lang="en-US" sz="2800" dirty="0" smtClean="0">
                <a:cs typeface="Times New Roman" panose="02020603050405020304" pitchFamily="18" charset="0"/>
              </a:rPr>
              <a:t> considers the case of ‘gold’, which “seems to be defined with absolute precision, say by the spectrum of gold with its characteristic lines.”</a:t>
            </a:r>
          </a:p>
          <a:p>
            <a:pPr marL="457200" indent="-457200">
              <a:buFontTx/>
              <a:buChar char="-"/>
            </a:pPr>
            <a:r>
              <a:rPr lang="en-US" sz="2800" dirty="0" smtClean="0">
                <a:cs typeface="Times New Roman" panose="02020603050405020304" pitchFamily="18" charset="0"/>
              </a:rPr>
              <a:t>But asks us to imagine a substance that satisfied the definition, yet emitted a new sort of radiation.</a:t>
            </a:r>
          </a:p>
        </p:txBody>
      </p:sp>
    </p:spTree>
    <p:extLst>
      <p:ext uri="{BB962C8B-B14F-4D97-AF65-F5344CB8AC3E}">
        <p14:creationId xmlns:p14="http://schemas.microsoft.com/office/powerpoint/2010/main" xmlns="" val="281887626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4524315"/>
          </a:xfrm>
          <a:prstGeom prst="rect">
            <a:avLst/>
          </a:prstGeom>
          <a:noFill/>
        </p:spPr>
        <p:txBody>
          <a:bodyPr wrap="square" rtlCol="0">
            <a:spAutoFit/>
          </a:bodyPr>
          <a:lstStyle/>
          <a:p>
            <a:r>
              <a:rPr lang="en-US" sz="3200" dirty="0" smtClean="0">
                <a:cs typeface="Times New Roman" panose="02020603050405020304" pitchFamily="18" charset="0"/>
              </a:rPr>
              <a:t>Classical definition (open texture)</a:t>
            </a:r>
          </a:p>
          <a:p>
            <a:endParaRPr lang="en-US" sz="32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On the classical theory, this substance must be gold too, but our intuition about the case doesn’t necessarily match this prediction.</a:t>
            </a:r>
          </a:p>
          <a:p>
            <a:pPr marL="457200" indent="-457200">
              <a:buFontTx/>
              <a:buChar char="-"/>
            </a:pPr>
            <a:r>
              <a:rPr lang="en-US" sz="2800" dirty="0" smtClean="0">
                <a:cs typeface="Times New Roman" panose="02020603050405020304" pitchFamily="18" charset="0"/>
              </a:rPr>
              <a:t>Rather than automatically including it in the category ‘gold’, </a:t>
            </a:r>
            <a:r>
              <a:rPr lang="en-US" sz="2800" dirty="0" err="1" smtClean="0">
                <a:cs typeface="Times New Roman" panose="02020603050405020304" pitchFamily="18" charset="0"/>
              </a:rPr>
              <a:t>Waismann</a:t>
            </a:r>
            <a:r>
              <a:rPr lang="en-US" sz="2800" dirty="0" smtClean="0">
                <a:cs typeface="Times New Roman" panose="02020603050405020304" pitchFamily="18" charset="0"/>
              </a:rPr>
              <a:t> thinks, we would be unsure how to proceed.</a:t>
            </a:r>
          </a:p>
          <a:p>
            <a:pPr marL="457200" indent="-457200">
              <a:buFontTx/>
              <a:buChar char="-"/>
            </a:pPr>
            <a:r>
              <a:rPr lang="en-US" sz="2800" dirty="0" smtClean="0">
                <a:cs typeface="Times New Roman" panose="02020603050405020304" pitchFamily="18" charset="0"/>
              </a:rPr>
              <a:t>This proves that our original definition of ‘gold’ was too strong; it treats an unclear case as a straightforward one of inclusion.</a:t>
            </a:r>
          </a:p>
          <a:p>
            <a:pPr marL="457200" indent="-457200">
              <a:buFontTx/>
              <a:buChar char="-"/>
            </a:pPr>
            <a:r>
              <a:rPr lang="en-US" sz="2800" dirty="0" smtClean="0">
                <a:cs typeface="Times New Roman" panose="02020603050405020304" pitchFamily="18" charset="0"/>
              </a:rPr>
              <a:t>We could add a clause to the definition discussing radiation, but this misses the broader point.</a:t>
            </a:r>
          </a:p>
        </p:txBody>
      </p:sp>
    </p:spTree>
    <p:extLst>
      <p:ext uri="{BB962C8B-B14F-4D97-AF65-F5344CB8AC3E}">
        <p14:creationId xmlns:p14="http://schemas.microsoft.com/office/powerpoint/2010/main" xmlns="" val="100810870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4093428"/>
          </a:xfrm>
          <a:prstGeom prst="rect">
            <a:avLst/>
          </a:prstGeom>
          <a:noFill/>
        </p:spPr>
        <p:txBody>
          <a:bodyPr wrap="square" rtlCol="0">
            <a:spAutoFit/>
          </a:bodyPr>
          <a:lstStyle/>
          <a:p>
            <a:r>
              <a:rPr lang="en-US" sz="3200" dirty="0" smtClean="0">
                <a:cs typeface="Times New Roman" panose="02020603050405020304" pitchFamily="18" charset="0"/>
              </a:rPr>
              <a:t>Classical definition (open texture)</a:t>
            </a:r>
          </a:p>
          <a:p>
            <a:endParaRPr lang="en-US" sz="32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We can always come up with more hypothetical cases to conflict with the next iteration of the definition.</a:t>
            </a:r>
          </a:p>
          <a:p>
            <a:pPr marL="457200" indent="-457200">
              <a:buFontTx/>
              <a:buChar char="-"/>
            </a:pPr>
            <a:r>
              <a:rPr lang="en-US" sz="2800" dirty="0" smtClean="0">
                <a:cs typeface="Times New Roman" panose="02020603050405020304" pitchFamily="18" charset="0"/>
              </a:rPr>
              <a:t>No matter how hard we try, we cannot anticipate every feature of a case that could cause us to doubt its application, and bake it in to our definition.</a:t>
            </a:r>
          </a:p>
          <a:p>
            <a:pPr marL="457200" indent="-457200">
              <a:buFontTx/>
              <a:buChar char="-"/>
            </a:pPr>
            <a:r>
              <a:rPr lang="en-US" sz="2800" dirty="0" err="1" smtClean="0">
                <a:cs typeface="Times New Roman" panose="02020603050405020304" pitchFamily="18" charset="0"/>
              </a:rPr>
              <a:t>Waismann</a:t>
            </a:r>
            <a:r>
              <a:rPr lang="en-US" sz="2800" dirty="0" smtClean="0">
                <a:cs typeface="Times New Roman" panose="02020603050405020304" pitchFamily="18" charset="0"/>
              </a:rPr>
              <a:t> calls this feature of empirical concepts their “open texture.”</a:t>
            </a:r>
          </a:p>
        </p:txBody>
      </p:sp>
    </p:spTree>
    <p:extLst>
      <p:ext uri="{BB962C8B-B14F-4D97-AF65-F5344CB8AC3E}">
        <p14:creationId xmlns:p14="http://schemas.microsoft.com/office/powerpoint/2010/main" xmlns="" val="68432634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600986"/>
          </a:xfrm>
          <a:prstGeom prst="rect">
            <a:avLst/>
          </a:prstGeom>
          <a:noFill/>
        </p:spPr>
        <p:txBody>
          <a:bodyPr wrap="square" rtlCol="0">
            <a:spAutoFit/>
          </a:bodyPr>
          <a:lstStyle/>
          <a:p>
            <a:r>
              <a:rPr lang="en-US" sz="3200" dirty="0" smtClean="0">
                <a:cs typeface="Times New Roman" panose="02020603050405020304" pitchFamily="18" charset="0"/>
              </a:rPr>
              <a:t>Classical definition (open texture)</a:t>
            </a:r>
          </a:p>
          <a:p>
            <a:pPr marL="457200" indent="-457200">
              <a:buFontTx/>
              <a:buChar char="-"/>
            </a:pPr>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Instead of definitions classically understood as necessary and sufficient conditions, our words have what we might call </a:t>
            </a:r>
            <a:r>
              <a:rPr lang="en-US" sz="2800" i="1" dirty="0" smtClean="0">
                <a:cs typeface="Times New Roman" panose="02020603050405020304" pitchFamily="18" charset="0"/>
              </a:rPr>
              <a:t>working definitions, </a:t>
            </a:r>
            <a:r>
              <a:rPr lang="en-US" sz="2800" dirty="0" smtClean="0">
                <a:cs typeface="Times New Roman" panose="02020603050405020304" pitchFamily="18" charset="0"/>
              </a:rPr>
              <a:t>which distinguish the target category from known alternatives – e.g. gold from other known metals, such as steel – but leave open what to say about all sorts of hypothetical cases, such as </a:t>
            </a:r>
            <a:r>
              <a:rPr lang="en-US" sz="2800" dirty="0" err="1" smtClean="0">
                <a:cs typeface="Times New Roman" panose="02020603050405020304" pitchFamily="18" charset="0"/>
              </a:rPr>
              <a:t>Waismann’s</a:t>
            </a:r>
            <a:r>
              <a:rPr lang="en-US" sz="2800" dirty="0" smtClean="0">
                <a:cs typeface="Times New Roman" panose="02020603050405020304" pitchFamily="18" charset="0"/>
              </a:rPr>
              <a:t> radiation case.</a:t>
            </a:r>
            <a:endParaRPr lang="en-US" sz="2400" dirty="0" smtClean="0">
              <a:cs typeface="Times New Roman" panose="02020603050405020304" pitchFamily="18" charset="0"/>
            </a:endParaRPr>
          </a:p>
        </p:txBody>
      </p:sp>
    </p:spTree>
    <p:extLst>
      <p:ext uri="{BB962C8B-B14F-4D97-AF65-F5344CB8AC3E}">
        <p14:creationId xmlns:p14="http://schemas.microsoft.com/office/powerpoint/2010/main" xmlns="" val="132118874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6" y="816077"/>
            <a:ext cx="10962969" cy="5755422"/>
          </a:xfrm>
          <a:prstGeom prst="rect">
            <a:avLst/>
          </a:prstGeom>
          <a:noFill/>
        </p:spPr>
        <p:txBody>
          <a:bodyPr wrap="square" rtlCol="0">
            <a:spAutoFit/>
          </a:bodyPr>
          <a:lstStyle/>
          <a:p>
            <a:r>
              <a:rPr lang="en-US" sz="3200" dirty="0" smtClean="0">
                <a:cs typeface="Times New Roman" panose="02020603050405020304" pitchFamily="18" charset="0"/>
              </a:rPr>
              <a:t>Classical definition (open texture)</a:t>
            </a:r>
          </a:p>
          <a:p>
            <a:endParaRPr lang="en-US" sz="2400" dirty="0" smtClean="0"/>
          </a:p>
          <a:p>
            <a:r>
              <a:rPr lang="en-US" sz="2400" dirty="0" smtClean="0">
                <a:effectLst/>
              </a:rPr>
              <a:t>The largest asteroid Ceres is not nearly massive enough to have accumulated all of the other asteroids, nor is it massive enough to shove the asteroids out of the solar system. It is not a dominant mass within the asteroid belt. The exact same could be said of Pluto and 2003 UB313 (which are essentially the same size and both in the Kuiper belt along with millions of other bodies). Every one of the eight planets easily passes this test though. The eight planets were created from an accumulation of most of the material that remained in their vicinity. They are the dominant bodies in their regions of space. (...) </a:t>
            </a:r>
            <a:r>
              <a:rPr lang="en-US" sz="2400" b="1" dirty="0" smtClean="0">
                <a:effectLst/>
              </a:rPr>
              <a:t>The important point to remember, however, is that the difference between the eight planets and everything else known in the solar </a:t>
            </a:r>
            <a:r>
              <a:rPr lang="en-US" sz="2400" b="1" dirty="0"/>
              <a:t>system is so huge that even a defi</a:t>
            </a:r>
            <a:r>
              <a:rPr lang="en-US" sz="2400" b="1" dirty="0" smtClean="0">
                <a:effectLst/>
              </a:rPr>
              <a:t>nition with a lot of wiggle room will not make any </a:t>
            </a:r>
            <a:r>
              <a:rPr lang="en-US" sz="2400" b="1" dirty="0"/>
              <a:t>difference.</a:t>
            </a:r>
            <a:r>
              <a:rPr lang="en-US" sz="2400" dirty="0"/>
              <a:t> (...) The precise defi</a:t>
            </a:r>
            <a:r>
              <a:rPr lang="en-US" sz="2400" dirty="0" smtClean="0">
                <a:effectLst/>
              </a:rPr>
              <a:t>nition in the IAU resolution may be a tad unclear, but the concept is absolutely rock solid with absolutely no room for doubt about which objects do and do not belong. (Brown </a:t>
            </a:r>
            <a:r>
              <a:rPr lang="en-US" sz="2400" dirty="0" smtClean="0"/>
              <a:t>2006; cited in </a:t>
            </a:r>
            <a:r>
              <a:rPr lang="en-US" sz="2400" dirty="0" err="1" smtClean="0"/>
              <a:t>Egré</a:t>
            </a:r>
            <a:r>
              <a:rPr lang="en-US" sz="2400" dirty="0" smtClean="0"/>
              <a:t> 2012</a:t>
            </a:r>
            <a:r>
              <a:rPr lang="en-US" sz="2400" dirty="0" smtClean="0">
                <a:effectLst/>
              </a:rPr>
              <a:t>)</a:t>
            </a:r>
            <a:r>
              <a:rPr lang="en-US" sz="2400" dirty="0" smtClean="0"/>
              <a:t> </a:t>
            </a:r>
            <a:endParaRPr lang="en-US" sz="2400" dirty="0" smtClean="0">
              <a:cs typeface="Times New Roman" panose="02020603050405020304" pitchFamily="18" charset="0"/>
            </a:endParaRPr>
          </a:p>
        </p:txBody>
      </p:sp>
    </p:spTree>
    <p:extLst>
      <p:ext uri="{BB962C8B-B14F-4D97-AF65-F5344CB8AC3E}">
        <p14:creationId xmlns:p14="http://schemas.microsoft.com/office/powerpoint/2010/main" xmlns="" val="167624540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6" y="816077"/>
            <a:ext cx="10235381" cy="4278094"/>
          </a:xfrm>
          <a:prstGeom prst="rect">
            <a:avLst/>
          </a:prstGeom>
          <a:noFill/>
        </p:spPr>
        <p:txBody>
          <a:bodyPr wrap="square" rtlCol="0">
            <a:spAutoFit/>
          </a:bodyPr>
          <a:lstStyle/>
          <a:p>
            <a:r>
              <a:rPr lang="en-US" sz="3200" dirty="0" smtClean="0">
                <a:cs typeface="Times New Roman" panose="02020603050405020304" pitchFamily="18" charset="0"/>
              </a:rPr>
              <a:t>Classical definition (open texture)</a:t>
            </a:r>
          </a:p>
          <a:p>
            <a:endParaRPr lang="en-US" sz="2400" dirty="0" smtClean="0"/>
          </a:p>
          <a:p>
            <a:r>
              <a:rPr lang="en-US" sz="2400" dirty="0" smtClean="0">
                <a:effectLst/>
              </a:rPr>
              <a:t>Rather than try to construct a detailed definition of a planet which is designed to cover all future possibilities, the WGESP has agreed to restrict itself to developing </a:t>
            </a:r>
            <a:r>
              <a:rPr lang="en-US" sz="2400" b="1" dirty="0" smtClean="0">
                <a:effectLst/>
              </a:rPr>
              <a:t>a working definition applicable to the cases where there already are claimed detections </a:t>
            </a:r>
            <a:r>
              <a:rPr lang="en-US" sz="2400" dirty="0" smtClean="0">
                <a:effectLst/>
              </a:rPr>
              <a:t>… </a:t>
            </a:r>
            <a:r>
              <a:rPr lang="en-US" sz="2400" b="1" dirty="0" smtClean="0">
                <a:effectLst/>
              </a:rPr>
              <a:t>As new claims are made in the future, the WGESP will weigh their individual merits and circumstances, and will try to fit the new objects into the WGESP definition of a “planet,” revising this definition as necessary. </a:t>
            </a:r>
            <a:r>
              <a:rPr lang="en-US" sz="2400" dirty="0" smtClean="0">
                <a:effectLst/>
              </a:rPr>
              <a:t>This is a gradualist approach with an evolving definition, guided by the observations that will decide all in the end. (IAU Working Group on Extrasolar Planets, 2003; quoted in Ludlow 2011, p.77)</a:t>
            </a:r>
            <a:endParaRPr lang="en-US" sz="2400" dirty="0" smtClean="0">
              <a:cs typeface="Times New Roman" panose="02020603050405020304" pitchFamily="18" charset="0"/>
            </a:endParaRPr>
          </a:p>
        </p:txBody>
      </p:sp>
    </p:spTree>
    <p:extLst>
      <p:ext uri="{BB962C8B-B14F-4D97-AF65-F5344CB8AC3E}">
        <p14:creationId xmlns:p14="http://schemas.microsoft.com/office/powerpoint/2010/main" xmlns="" val="403849615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5324535"/>
          </a:xfrm>
          <a:prstGeom prst="rect">
            <a:avLst/>
          </a:prstGeom>
          <a:noFill/>
        </p:spPr>
        <p:txBody>
          <a:bodyPr wrap="square" rtlCol="0">
            <a:spAutoFit/>
          </a:bodyPr>
          <a:lstStyle/>
          <a:p>
            <a:r>
              <a:rPr lang="en-US" sz="3200" dirty="0" smtClean="0">
                <a:cs typeface="Times New Roman" panose="02020603050405020304" pitchFamily="18" charset="0"/>
              </a:rPr>
              <a:t>Classical definition (open texture)</a:t>
            </a:r>
          </a:p>
          <a:p>
            <a:pPr marL="457200" indent="-457200">
              <a:buFontTx/>
              <a:buChar char="-"/>
            </a:pPr>
            <a:endParaRPr lang="en-US" sz="2800" dirty="0" smtClean="0">
              <a:cs typeface="Times New Roman" panose="02020603050405020304" pitchFamily="18" charset="0"/>
            </a:endParaRPr>
          </a:p>
          <a:p>
            <a:pPr marL="457200" indent="-457200">
              <a:buFontTx/>
              <a:buChar char="-"/>
            </a:pPr>
            <a:r>
              <a:rPr lang="en-US" sz="2800" dirty="0" smtClean="0">
                <a:cs typeface="Times New Roman" panose="02020603050405020304" pitchFamily="18" charset="0"/>
              </a:rPr>
              <a:t>But what is a “working definition”?</a:t>
            </a:r>
          </a:p>
          <a:p>
            <a:pPr marL="457200" indent="-457200">
              <a:buFontTx/>
              <a:buChar char="-"/>
            </a:pPr>
            <a:r>
              <a:rPr lang="en-US" sz="2800" dirty="0" smtClean="0">
                <a:cs typeface="Times New Roman" panose="02020603050405020304" pitchFamily="18" charset="0"/>
              </a:rPr>
              <a:t>It is not a classical definition, a criterion both necessary and sufficient; as we have seen, that is a stronger commitment than what those drafting it intend.</a:t>
            </a:r>
          </a:p>
          <a:p>
            <a:pPr marL="457200" indent="-457200">
              <a:buFontTx/>
              <a:buChar char="-"/>
            </a:pPr>
            <a:r>
              <a:rPr lang="en-US" sz="2800" dirty="0" smtClean="0">
                <a:cs typeface="Times New Roman" panose="02020603050405020304" pitchFamily="18" charset="0"/>
              </a:rPr>
              <a:t>We could consider it merely a sufficient condition, leaving open other ways of qualifying as a planet.</a:t>
            </a:r>
          </a:p>
          <a:p>
            <a:pPr marL="457200" indent="-457200">
              <a:buFontTx/>
              <a:buChar char="-"/>
            </a:pPr>
            <a:r>
              <a:rPr lang="en-US" sz="2800" dirty="0" smtClean="0">
                <a:cs typeface="Times New Roman" panose="02020603050405020304" pitchFamily="18" charset="0"/>
              </a:rPr>
              <a:t>But even that seems too strong; the authors have reserved the right to exclude future cases that satisfy its clauses (the way we might reserve the right to exclude a substance that emitted a new sort of radiation from the category </a:t>
            </a:r>
            <a:r>
              <a:rPr lang="en-US" sz="2800" i="1" dirty="0" smtClean="0">
                <a:cs typeface="Times New Roman" panose="02020603050405020304" pitchFamily="18" charset="0"/>
              </a:rPr>
              <a:t>gold</a:t>
            </a:r>
            <a:r>
              <a:rPr lang="en-US" sz="2800" dirty="0" smtClean="0">
                <a:cs typeface="Times New Roman" panose="02020603050405020304" pitchFamily="18" charset="0"/>
              </a:rPr>
              <a:t>).</a:t>
            </a:r>
            <a:endParaRPr lang="en-US" sz="2400" dirty="0" smtClean="0">
              <a:cs typeface="Times New Roman" panose="02020603050405020304" pitchFamily="18" charset="0"/>
            </a:endParaRPr>
          </a:p>
        </p:txBody>
      </p:sp>
    </p:spTree>
    <p:extLst>
      <p:ext uri="{BB962C8B-B14F-4D97-AF65-F5344CB8AC3E}">
        <p14:creationId xmlns:p14="http://schemas.microsoft.com/office/powerpoint/2010/main" xmlns="" val="57491864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5755422"/>
          </a:xfrm>
          <a:prstGeom prst="rect">
            <a:avLst/>
          </a:prstGeom>
          <a:noFill/>
        </p:spPr>
        <p:txBody>
          <a:bodyPr wrap="square" rtlCol="0">
            <a:spAutoFit/>
          </a:bodyPr>
          <a:lstStyle/>
          <a:p>
            <a:r>
              <a:rPr lang="en-US" sz="3200" dirty="0" smtClean="0">
                <a:cs typeface="Times New Roman" panose="02020603050405020304" pitchFamily="18" charset="0"/>
              </a:rPr>
              <a:t>Classical definition (open texture)</a:t>
            </a:r>
          </a:p>
          <a:p>
            <a:pPr marL="457200" indent="-457200">
              <a:buFontTx/>
              <a:buChar char="-"/>
            </a:pPr>
            <a:endParaRPr lang="en-US" sz="2800" dirty="0" smtClean="0">
              <a:cs typeface="Times New Roman" panose="02020603050405020304" pitchFamily="18" charset="0"/>
            </a:endParaRPr>
          </a:p>
          <a:p>
            <a:pPr marL="457200" indent="-457200">
              <a:buFontTx/>
              <a:buChar char="-"/>
            </a:pPr>
            <a:r>
              <a:rPr lang="en-US" sz="2800" dirty="0" err="1" smtClean="0">
                <a:cs typeface="Times New Roman" panose="02020603050405020304" pitchFamily="18" charset="0"/>
              </a:rPr>
              <a:t>Waismann</a:t>
            </a:r>
            <a:r>
              <a:rPr lang="en-US" sz="2800" dirty="0" smtClean="0">
                <a:cs typeface="Times New Roman" panose="02020603050405020304" pitchFamily="18" charset="0"/>
              </a:rPr>
              <a:t> suggests that the application of a predicate F might </a:t>
            </a:r>
            <a:r>
              <a:rPr lang="en-US" sz="2800" i="1" dirty="0" smtClean="0">
                <a:cs typeface="Times New Roman" panose="02020603050405020304" pitchFamily="18" charset="0"/>
              </a:rPr>
              <a:t>strengthen</a:t>
            </a:r>
            <a:r>
              <a:rPr lang="en-US" sz="2800" dirty="0" smtClean="0">
                <a:cs typeface="Times New Roman" panose="02020603050405020304" pitchFamily="18" charset="0"/>
              </a:rPr>
              <a:t> or </a:t>
            </a:r>
            <a:r>
              <a:rPr lang="en-US" sz="2800" i="1" dirty="0" smtClean="0">
                <a:cs typeface="Times New Roman" panose="02020603050405020304" pitchFamily="18" charset="0"/>
              </a:rPr>
              <a:t>weaken</a:t>
            </a:r>
            <a:r>
              <a:rPr lang="en-US" sz="2800" dirty="0" smtClean="0">
                <a:cs typeface="Times New Roman" panose="02020603050405020304" pitchFamily="18" charset="0"/>
              </a:rPr>
              <a:t> the application of another G, without either ensuring it, or ruling it out entirely.</a:t>
            </a:r>
          </a:p>
          <a:p>
            <a:pPr marL="457200" indent="-457200">
              <a:buFontTx/>
              <a:buChar char="-"/>
            </a:pPr>
            <a:r>
              <a:rPr lang="en-US" sz="2800" dirty="0" smtClean="0">
                <a:cs typeface="Times New Roman" panose="02020603050405020304" pitchFamily="18" charset="0"/>
              </a:rPr>
              <a:t>There are a number of ways this idea could be developed.</a:t>
            </a:r>
          </a:p>
          <a:p>
            <a:pPr marL="457200" indent="-457200">
              <a:buFontTx/>
              <a:buChar char="-"/>
            </a:pPr>
            <a:r>
              <a:rPr lang="en-US" sz="2800" dirty="0" smtClean="0">
                <a:cs typeface="Times New Roman" panose="02020603050405020304" pitchFamily="18" charset="0"/>
              </a:rPr>
              <a:t>In this course, we will introduce a framework that can precisely code lexical meanings in a manner that is </a:t>
            </a:r>
            <a:r>
              <a:rPr lang="en-US" sz="2800" i="1" dirty="0" err="1" smtClean="0">
                <a:cs typeface="Times New Roman" panose="02020603050405020304" pitchFamily="18" charset="0"/>
              </a:rPr>
              <a:t>nonmonotonic</a:t>
            </a:r>
            <a:r>
              <a:rPr lang="en-US" sz="2800" i="1" dirty="0" smtClean="0">
                <a:cs typeface="Times New Roman" panose="02020603050405020304" pitchFamily="18" charset="0"/>
              </a:rPr>
              <a:t>.</a:t>
            </a:r>
          </a:p>
          <a:p>
            <a:pPr marL="457200" indent="-457200">
              <a:buFontTx/>
              <a:buChar char="-"/>
            </a:pPr>
            <a:r>
              <a:rPr lang="en-US" sz="2800" dirty="0" smtClean="0">
                <a:cs typeface="Times New Roman" panose="02020603050405020304" pitchFamily="18" charset="0"/>
              </a:rPr>
              <a:t>This way, analyses may be specified that appropriately divide the cases seen so far, and are updated as new cases are weighed on their “individual merits and circumstances.”</a:t>
            </a:r>
          </a:p>
          <a:p>
            <a:pPr marL="457200" indent="-457200">
              <a:buFontTx/>
              <a:buChar char="-"/>
            </a:pPr>
            <a:r>
              <a:rPr lang="en-US" sz="2800" dirty="0" smtClean="0">
                <a:cs typeface="Times New Roman" panose="02020603050405020304" pitchFamily="18" charset="0"/>
              </a:rPr>
              <a:t>Our model for this process is the way a precedent of cases influences decisions in the common law.</a:t>
            </a:r>
            <a:endParaRPr lang="en-US" sz="2400" dirty="0" smtClean="0">
              <a:cs typeface="Times New Roman" panose="02020603050405020304" pitchFamily="18" charset="0"/>
            </a:endParaRPr>
          </a:p>
        </p:txBody>
      </p:sp>
    </p:spTree>
    <p:extLst>
      <p:ext uri="{BB962C8B-B14F-4D97-AF65-F5344CB8AC3E}">
        <p14:creationId xmlns:p14="http://schemas.microsoft.com/office/powerpoint/2010/main" xmlns="" val="2608525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170099"/>
          </a:xfrm>
          <a:prstGeom prst="rect">
            <a:avLst/>
          </a:prstGeom>
          <a:noFill/>
        </p:spPr>
        <p:txBody>
          <a:bodyPr wrap="square" rtlCol="0">
            <a:spAutoFit/>
          </a:bodyPr>
          <a:lstStyle/>
          <a:p>
            <a:r>
              <a:rPr lang="en-US" sz="3200" dirty="0" smtClean="0">
                <a:cs typeface="Times New Roman" panose="02020603050405020304" pitchFamily="18" charset="0"/>
              </a:rPr>
              <a:t>Example (most)</a:t>
            </a:r>
          </a:p>
          <a:p>
            <a:endParaRPr lang="en-US" sz="2800" dirty="0" smtClean="0">
              <a:cs typeface="Times New Roman" panose="02020603050405020304" pitchFamily="18" charset="0"/>
            </a:endParaRPr>
          </a:p>
          <a:p>
            <a:pPr algn="ctr"/>
            <a:r>
              <a:rPr lang="en-US" sz="2800" dirty="0" smtClean="0"/>
              <a:t>Most N</a:t>
            </a:r>
          </a:p>
          <a:p>
            <a:pPr algn="ctr"/>
            <a:endParaRPr lang="en-US" sz="2800" dirty="0" smtClean="0"/>
          </a:p>
          <a:p>
            <a:pPr algn="ctr"/>
            <a:r>
              <a:rPr lang="en-US" sz="2800" dirty="0" smtClean="0"/>
              <a:t>means</a:t>
            </a:r>
          </a:p>
          <a:p>
            <a:pPr algn="ctr"/>
            <a:endParaRPr lang="en-US" sz="2800" dirty="0" smtClean="0"/>
          </a:p>
          <a:p>
            <a:pPr algn="ctr"/>
            <a:r>
              <a:rPr lang="en-US" sz="2800" i="1" dirty="0" smtClean="0"/>
              <a:t>more than half of N</a:t>
            </a:r>
            <a:endParaRPr lang="en-US" sz="2800" dirty="0" smtClean="0"/>
          </a:p>
        </p:txBody>
      </p:sp>
    </p:spTree>
    <p:extLst>
      <p:ext uri="{BB962C8B-B14F-4D97-AF65-F5344CB8AC3E}">
        <p14:creationId xmlns:p14="http://schemas.microsoft.com/office/powerpoint/2010/main" xmlns="" val="379328311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6" y="816077"/>
            <a:ext cx="10433574" cy="4401205"/>
          </a:xfrm>
          <a:prstGeom prst="rect">
            <a:avLst/>
          </a:prstGeom>
          <a:noFill/>
        </p:spPr>
        <p:txBody>
          <a:bodyPr wrap="square" rtlCol="0">
            <a:spAutoFit/>
          </a:bodyPr>
          <a:lstStyle/>
          <a:p>
            <a:r>
              <a:rPr lang="en-US" sz="3200" dirty="0" smtClean="0">
                <a:cs typeface="Times New Roman" panose="02020603050405020304" pitchFamily="18" charset="0"/>
              </a:rPr>
              <a:t>Bibliography</a:t>
            </a:r>
          </a:p>
          <a:p>
            <a:endParaRPr lang="en-US" sz="2800" dirty="0">
              <a:cs typeface="Times New Roman" panose="02020603050405020304" pitchFamily="18" charset="0"/>
            </a:endParaRPr>
          </a:p>
          <a:p>
            <a:r>
              <a:rPr lang="en-US" sz="2000" dirty="0" smtClean="0"/>
              <a:t>Aristotle. The Categories.</a:t>
            </a:r>
          </a:p>
          <a:p>
            <a:r>
              <a:rPr lang="en-US" sz="2000" dirty="0" smtClean="0"/>
              <a:t>Brown, M. 2006. </a:t>
            </a:r>
            <a:r>
              <a:rPr lang="en-US" sz="2000" dirty="0"/>
              <a:t>The Eight Planets. http://</a:t>
            </a:r>
            <a:r>
              <a:rPr lang="en-US" sz="2000" dirty="0" smtClean="0"/>
              <a:t>web.gps.caltech.edu/mbrown/eightplanets/</a:t>
            </a:r>
          </a:p>
          <a:p>
            <a:r>
              <a:rPr lang="en-US" sz="2000" dirty="0" smtClean="0"/>
              <a:t>Brown, M. 2010. How I Killed Pluto and Why It Had It Coming. Spiegel and </a:t>
            </a:r>
            <a:r>
              <a:rPr lang="en-US" sz="2000" dirty="0" err="1" smtClean="0"/>
              <a:t>Grau</a:t>
            </a:r>
            <a:r>
              <a:rPr lang="en-US" sz="2000" dirty="0" smtClean="0"/>
              <a:t>.</a:t>
            </a:r>
          </a:p>
          <a:p>
            <a:r>
              <a:rPr lang="en-US" sz="2000" dirty="0" smtClean="0"/>
              <a:t>Cohen, M and E. Nagel. 1968. An Introduction to Logic and Scientific Method.</a:t>
            </a:r>
          </a:p>
          <a:p>
            <a:r>
              <a:rPr lang="en-US" sz="2000" dirty="0" err="1" smtClean="0"/>
              <a:t>Egré</a:t>
            </a:r>
            <a:r>
              <a:rPr lang="en-US" sz="2000" dirty="0" smtClean="0"/>
              <a:t>, P. 2012. What is a Planet? In Festschrift for </a:t>
            </a:r>
            <a:r>
              <a:rPr lang="en-US" sz="2000" dirty="0" err="1" smtClean="0"/>
              <a:t>Veltman</a:t>
            </a:r>
            <a:r>
              <a:rPr lang="en-US" sz="2000" dirty="0" smtClean="0"/>
              <a:t>, </a:t>
            </a:r>
            <a:r>
              <a:rPr lang="en-US" sz="2000" dirty="0" err="1" smtClean="0"/>
              <a:t>Groenendijk</a:t>
            </a:r>
            <a:r>
              <a:rPr lang="en-US" sz="2000" dirty="0" smtClean="0"/>
              <a:t> and </a:t>
            </a:r>
            <a:r>
              <a:rPr lang="en-US" sz="2000" dirty="0" err="1" smtClean="0"/>
              <a:t>Stokhof</a:t>
            </a:r>
            <a:r>
              <a:rPr lang="en-US" sz="2000" dirty="0" smtClean="0"/>
              <a:t>.</a:t>
            </a:r>
          </a:p>
          <a:p>
            <a:r>
              <a:rPr lang="en-US" sz="2000" dirty="0" err="1" smtClean="0">
                <a:cs typeface="Times New Roman" panose="02020603050405020304" pitchFamily="18" charset="0"/>
              </a:rPr>
              <a:t>Elbourne</a:t>
            </a:r>
            <a:r>
              <a:rPr lang="en-US" sz="2000" dirty="0" smtClean="0">
                <a:cs typeface="Times New Roman" panose="02020603050405020304" pitchFamily="18" charset="0"/>
              </a:rPr>
              <a:t>, P. 2011. Meaning: A Slim Guide to Semantics. Oxford: OUP.</a:t>
            </a:r>
          </a:p>
          <a:p>
            <a:r>
              <a:rPr lang="en-US" sz="2000" dirty="0" smtClean="0">
                <a:cs typeface="Times New Roman" panose="02020603050405020304" pitchFamily="18" charset="0"/>
              </a:rPr>
              <a:t>Hare, R. 1952. The Language of Morals. Oxford: OUP.</a:t>
            </a:r>
          </a:p>
          <a:p>
            <a:r>
              <a:rPr lang="en-US" sz="2000" dirty="0" err="1" smtClean="0">
                <a:cs typeface="Times New Roman" panose="02020603050405020304" pitchFamily="18" charset="0"/>
              </a:rPr>
              <a:t>Krifka</a:t>
            </a:r>
            <a:r>
              <a:rPr lang="en-US" sz="2000" dirty="0" smtClean="0">
                <a:cs typeface="Times New Roman" panose="02020603050405020304" pitchFamily="18" charset="0"/>
              </a:rPr>
              <a:t>, M. 2012. Definitional Generics.</a:t>
            </a:r>
            <a:r>
              <a:rPr lang="en-US" sz="2000" dirty="0"/>
              <a:t> In </a:t>
            </a:r>
            <a:r>
              <a:rPr lang="en-US" sz="2000" dirty="0" err="1"/>
              <a:t>Alda</a:t>
            </a:r>
            <a:r>
              <a:rPr lang="en-US" sz="2000" dirty="0"/>
              <a:t> Mari, Claire </a:t>
            </a:r>
            <a:r>
              <a:rPr lang="en-US" sz="2000" dirty="0" err="1"/>
              <a:t>Beyssade</a:t>
            </a:r>
            <a:r>
              <a:rPr lang="en-US" sz="2000" dirty="0"/>
              <a:t> and Fabio </a:t>
            </a:r>
            <a:r>
              <a:rPr lang="en-US" sz="2000" dirty="0" smtClean="0"/>
              <a:t>Del </a:t>
            </a:r>
            <a:r>
              <a:rPr lang="en-US" sz="2000" dirty="0" err="1"/>
              <a:t>Prete</a:t>
            </a:r>
            <a:r>
              <a:rPr lang="en-US" sz="2000" dirty="0"/>
              <a:t> (eds.) </a:t>
            </a:r>
            <a:r>
              <a:rPr lang="en-US" sz="2000" i="1" dirty="0"/>
              <a:t>Genericity.</a:t>
            </a:r>
            <a:r>
              <a:rPr lang="en-US" sz="2000" dirty="0"/>
              <a:t> Oxford: OUP, 372-389.</a:t>
            </a:r>
            <a:endParaRPr lang="en-US" sz="2000" dirty="0" smtClean="0">
              <a:cs typeface="Times New Roman" panose="02020603050405020304" pitchFamily="18" charset="0"/>
            </a:endParaRPr>
          </a:p>
          <a:p>
            <a:r>
              <a:rPr lang="en-US" sz="2000" dirty="0" smtClean="0">
                <a:cs typeface="Times New Roman" panose="02020603050405020304" pitchFamily="18" charset="0"/>
              </a:rPr>
              <a:t>Ludlow, P. 2011. Living Words. Oxford: OUP.</a:t>
            </a:r>
          </a:p>
          <a:p>
            <a:r>
              <a:rPr lang="en-US" sz="2000" dirty="0" err="1" smtClean="0">
                <a:cs typeface="Times New Roman" panose="02020603050405020304" pitchFamily="18" charset="0"/>
              </a:rPr>
              <a:t>Waismann</a:t>
            </a:r>
            <a:r>
              <a:rPr lang="en-US" sz="2000" dirty="0" smtClean="0">
                <a:cs typeface="Times New Roman" panose="02020603050405020304" pitchFamily="18" charset="0"/>
              </a:rPr>
              <a:t>, F. 1945. Verifiability. </a:t>
            </a:r>
            <a:r>
              <a:rPr lang="en-US" sz="2000" i="1" dirty="0"/>
              <a:t>Proceedings of the Aristotelian Society, Supplementary </a:t>
            </a:r>
            <a:r>
              <a:rPr lang="en-US" sz="2000" i="1" dirty="0" smtClean="0"/>
              <a:t>Volume </a:t>
            </a:r>
            <a:r>
              <a:rPr lang="en-US" sz="2000" dirty="0" smtClean="0"/>
              <a:t>XIX.</a:t>
            </a:r>
            <a:endParaRPr lang="en-US" sz="2000" dirty="0" smtClean="0">
              <a:cs typeface="Times New Roman" panose="02020603050405020304" pitchFamily="18" charset="0"/>
            </a:endParaRPr>
          </a:p>
        </p:txBody>
      </p:sp>
    </p:spTree>
    <p:extLst>
      <p:ext uri="{BB962C8B-B14F-4D97-AF65-F5344CB8AC3E}">
        <p14:creationId xmlns:p14="http://schemas.microsoft.com/office/powerpoint/2010/main" xmlns="" val="4044755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2387" y="816077"/>
            <a:ext cx="10196052" cy="3170099"/>
          </a:xfrm>
          <a:prstGeom prst="rect">
            <a:avLst/>
          </a:prstGeom>
          <a:noFill/>
        </p:spPr>
        <p:txBody>
          <a:bodyPr wrap="square" rtlCol="0">
            <a:spAutoFit/>
          </a:bodyPr>
          <a:lstStyle/>
          <a:p>
            <a:r>
              <a:rPr lang="en-US" sz="3200" dirty="0" smtClean="0">
                <a:cs typeface="Times New Roman" panose="02020603050405020304" pitchFamily="18" charset="0"/>
              </a:rPr>
              <a:t>Example (knowledge)</a:t>
            </a:r>
          </a:p>
          <a:p>
            <a:endParaRPr lang="en-US" sz="2800" dirty="0" smtClean="0">
              <a:cs typeface="Times New Roman" panose="02020603050405020304" pitchFamily="18" charset="0"/>
            </a:endParaRPr>
          </a:p>
          <a:p>
            <a:pPr algn="ctr"/>
            <a:r>
              <a:rPr lang="en-US" sz="2800" dirty="0" smtClean="0"/>
              <a:t>Knowledge</a:t>
            </a:r>
          </a:p>
          <a:p>
            <a:pPr algn="ctr"/>
            <a:endParaRPr lang="en-US" sz="2800" dirty="0" smtClean="0"/>
          </a:p>
          <a:p>
            <a:pPr algn="ctr"/>
            <a:r>
              <a:rPr lang="en-US" sz="2800" dirty="0"/>
              <a:t>i</a:t>
            </a:r>
            <a:r>
              <a:rPr lang="en-US" sz="2800" dirty="0" smtClean="0"/>
              <a:t>s</a:t>
            </a:r>
          </a:p>
          <a:p>
            <a:pPr algn="ctr"/>
            <a:endParaRPr lang="en-US" sz="2800" dirty="0" smtClean="0"/>
          </a:p>
          <a:p>
            <a:pPr algn="ctr"/>
            <a:r>
              <a:rPr lang="en-US" sz="2800" dirty="0" smtClean="0"/>
              <a:t>justified true belief</a:t>
            </a:r>
          </a:p>
        </p:txBody>
      </p:sp>
    </p:spTree>
    <p:extLst>
      <p:ext uri="{BB962C8B-B14F-4D97-AF65-F5344CB8AC3E}">
        <p14:creationId xmlns:p14="http://schemas.microsoft.com/office/powerpoint/2010/main" xmlns="" val="1588826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5589</TotalTime>
  <Words>3674</Words>
  <Application>Microsoft Office PowerPoint</Application>
  <PresentationFormat>Custom</PresentationFormat>
  <Paragraphs>444</Paragraphs>
  <Slides>80</Slides>
  <Notes>36</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Office Theme</vt:lpstr>
      <vt:lpstr>Analysis by Default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Cumming</dc:creator>
  <cp:lastModifiedBy>Jeff Horty</cp:lastModifiedBy>
  <cp:revision>106</cp:revision>
  <dcterms:created xsi:type="dcterms:W3CDTF">2016-06-27T17:29:06Z</dcterms:created>
  <dcterms:modified xsi:type="dcterms:W3CDTF">2016-07-14T13:19:10Z</dcterms:modified>
</cp:coreProperties>
</file>